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512" r:id="rId4"/>
    <p:sldId id="367" r:id="rId5"/>
    <p:sldId id="445" r:id="rId6"/>
    <p:sldId id="453" r:id="rId7"/>
    <p:sldId id="496" r:id="rId8"/>
    <p:sldId id="497" r:id="rId9"/>
    <p:sldId id="491" r:id="rId10"/>
    <p:sldId id="492" r:id="rId11"/>
    <p:sldId id="498" r:id="rId12"/>
    <p:sldId id="448" r:id="rId13"/>
    <p:sldId id="499" r:id="rId14"/>
    <p:sldId id="500" r:id="rId15"/>
    <p:sldId id="501" r:id="rId16"/>
    <p:sldId id="450" r:id="rId17"/>
    <p:sldId id="495" r:id="rId18"/>
    <p:sldId id="503" r:id="rId19"/>
    <p:sldId id="502" r:id="rId20"/>
    <p:sldId id="486" r:id="rId21"/>
    <p:sldId id="505" r:id="rId22"/>
    <p:sldId id="475" r:id="rId23"/>
    <p:sldId id="506" r:id="rId24"/>
    <p:sldId id="507" r:id="rId25"/>
    <p:sldId id="508" r:id="rId26"/>
    <p:sldId id="510" r:id="rId27"/>
    <p:sldId id="511" r:id="rId28"/>
    <p:sldId id="4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133"/>
    <a:srgbClr val="129179"/>
    <a:srgbClr val="521B93"/>
    <a:srgbClr val="FFFD78"/>
    <a:srgbClr val="FF8AD8"/>
    <a:srgbClr val="D883FF"/>
    <a:srgbClr val="18C1A1"/>
    <a:srgbClr val="2C7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3"/>
    <p:restoredTop sz="85543"/>
  </p:normalViewPr>
  <p:slideViewPr>
    <p:cSldViewPr snapToGrid="0" snapToObjects="1">
      <p:cViewPr varScale="1">
        <p:scale>
          <a:sx n="100" d="100"/>
          <a:sy n="100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0CEF8-09E1-334D-8451-4CCC701D0680}" type="doc">
      <dgm:prSet loTypeId="urn:microsoft.com/office/officeart/2005/8/layout/lProcess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7E63EBD-32C9-E744-AF01-C660678C3FD0}">
      <dgm:prSet phldrT="[Text]"/>
      <dgm:spPr>
        <a:solidFill>
          <a:srgbClr val="FF8AD8">
            <a:alpha val="10000"/>
          </a:srgb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Terencana-terpusat</a:t>
          </a:r>
          <a:endParaRPr lang="en-US" dirty="0">
            <a:latin typeface="Avenir Next LT Pro" panose="020B0504020202020204" pitchFamily="34" charset="77"/>
          </a:endParaRPr>
        </a:p>
      </dgm:t>
    </dgm:pt>
    <dgm:pt modelId="{C605B0F1-95BA-9A41-97C9-227827F21236}" type="parTrans" cxnId="{8C171EAF-7CA9-F148-902A-F43CEDD6875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1FE7133-3C87-2D4E-96DF-0587F06B9C1B}" type="sibTrans" cxnId="{8C171EAF-7CA9-F148-902A-F43CEDD6875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0A424CD-C02F-834E-B408-97B5766F38B2}">
      <dgm:prSet phldrT="[Text]"/>
      <dgm:spPr>
        <a:solidFill>
          <a:srgbClr val="FF8AD8">
            <a:alpha val="10000"/>
          </a:srgb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Pasar </a:t>
          </a:r>
          <a:r>
            <a:rPr lang="en-US" dirty="0" err="1">
              <a:latin typeface="Avenir Next LT Pro" panose="020B0504020202020204" pitchFamily="34" charset="77"/>
            </a:rPr>
            <a:t>bebas</a:t>
          </a:r>
          <a:endParaRPr lang="en-US" dirty="0">
            <a:latin typeface="Avenir Next LT Pro" panose="020B0504020202020204" pitchFamily="34" charset="77"/>
          </a:endParaRPr>
        </a:p>
      </dgm:t>
    </dgm:pt>
    <dgm:pt modelId="{96176787-9F7D-404D-9BA1-61261F001127}" type="parTrans" cxnId="{4C8AE3C3-1879-9949-B447-419BC7F682C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3B1CAF9-4389-5A48-91EC-8E3577B9C6B6}" type="sibTrans" cxnId="{4C8AE3C3-1879-9949-B447-419BC7F682C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9BF03A2-A89A-F842-8EDB-9B510B6BC7AD}">
      <dgm:prSet phldrT="[Text]"/>
      <dgm:spPr>
        <a:solidFill>
          <a:srgbClr val="FF8AD8">
            <a:alpha val="10000"/>
          </a:srgb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Campuran</a:t>
          </a:r>
          <a:endParaRPr lang="en-US" dirty="0">
            <a:latin typeface="Avenir Next LT Pro" panose="020B0504020202020204" pitchFamily="34" charset="77"/>
          </a:endParaRPr>
        </a:p>
      </dgm:t>
    </dgm:pt>
    <dgm:pt modelId="{D3E6CFC8-72A3-5E43-BEE0-9016C561F894}" type="parTrans" cxnId="{93CAF9E4-FD43-E147-9AD0-84A10AD02F20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5137162-507A-5D42-A9A5-5220844D3DDA}" type="sibTrans" cxnId="{93CAF9E4-FD43-E147-9AD0-84A10AD02F20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62733C52-C1B5-134A-B6A7-60A940F432BF}">
      <dgm:prSet phldrT="[Text]"/>
      <dgm:spPr>
        <a:ln>
          <a:solidFill>
            <a:srgbClr val="7030A0"/>
          </a:solidFill>
        </a:ln>
      </dgm:spPr>
      <dgm:t>
        <a:bodyPr anchor="t"/>
        <a:lstStyle/>
        <a:p>
          <a:r>
            <a:rPr lang="tr-TR" dirty="0" err="1">
              <a:latin typeface="Avenir Next LT Pro" panose="020B0504020202020204" pitchFamily="34" charset="77"/>
            </a:rPr>
            <a:t>Pemerintah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menentukan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produksi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distribusi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barang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jasa</a:t>
          </a:r>
          <a:endParaRPr lang="en-US" dirty="0">
            <a:latin typeface="Avenir Next LT Pro" panose="020B0504020202020204" pitchFamily="34" charset="77"/>
          </a:endParaRPr>
        </a:p>
      </dgm:t>
    </dgm:pt>
    <dgm:pt modelId="{67C02F82-DE27-E348-98AE-D9F8527170AA}" type="parTrans" cxnId="{24B65387-4BC0-024D-AC8A-E654B53C6245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E4BCA33-D669-114E-BB08-C5EBE16958A4}" type="sibTrans" cxnId="{24B65387-4BC0-024D-AC8A-E654B53C6245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A34B5F9-AF1F-C84D-9604-8D161D8589CE}">
      <dgm:prSet phldrT="[Text]"/>
      <dgm:spPr>
        <a:ln>
          <a:solidFill>
            <a:srgbClr val="7030A0"/>
          </a:solidFill>
        </a:ln>
      </dgm:spPr>
      <dgm:t>
        <a:bodyPr anchor="t"/>
        <a:lstStyle/>
        <a:p>
          <a:r>
            <a:rPr lang="tr-TR" dirty="0" err="1">
              <a:latin typeface="Avenir Next LT Pro" panose="020B0504020202020204" pitchFamily="34" charset="77"/>
            </a:rPr>
            <a:t>Individu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swasta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menentukan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produksi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distribusi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barang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jasa</a:t>
          </a:r>
          <a:endParaRPr lang="en-US" dirty="0">
            <a:latin typeface="Avenir Next LT Pro" panose="020B0504020202020204" pitchFamily="34" charset="77"/>
          </a:endParaRPr>
        </a:p>
      </dgm:t>
    </dgm:pt>
    <dgm:pt modelId="{B1D98FC3-1D8B-1540-8DC0-AAF57B5317D6}" type="parTrans" cxnId="{1A2E8457-B112-714D-B236-B9B0615392D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E3DE9DE-B915-4D4C-ADEE-344AE49778AE}" type="sibTrans" cxnId="{1A2E8457-B112-714D-B236-B9B0615392D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563AF5C-E75A-3A40-985F-E31E6CEEE644}">
      <dgm:prSet phldrT="[Text]"/>
      <dgm:spPr>
        <a:ln>
          <a:solidFill>
            <a:srgbClr val="7030A0"/>
          </a:solidFill>
        </a:ln>
      </dgm:spPr>
      <dgm:t>
        <a:bodyPr anchor="t"/>
        <a:lstStyle/>
        <a:p>
          <a:r>
            <a:rPr lang="tr-TR" dirty="0" err="1">
              <a:latin typeface="Avenir Next LT Pro" panose="020B0504020202020204" pitchFamily="34" charset="77"/>
            </a:rPr>
            <a:t>Pemerintah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swasta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mengambil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bagian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dalam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menentukan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produksi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distribusi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barang</a:t>
          </a:r>
          <a:r>
            <a:rPr lang="tr-TR" dirty="0">
              <a:latin typeface="Avenir Next LT Pro" panose="020B0504020202020204" pitchFamily="34" charset="77"/>
            </a:rPr>
            <a:t> dan </a:t>
          </a:r>
          <a:r>
            <a:rPr lang="tr-TR" dirty="0" err="1">
              <a:latin typeface="Avenir Next LT Pro" panose="020B0504020202020204" pitchFamily="34" charset="77"/>
            </a:rPr>
            <a:t>jasa</a:t>
          </a:r>
          <a:endParaRPr lang="en-US" dirty="0">
            <a:latin typeface="Avenir Next LT Pro" panose="020B0504020202020204" pitchFamily="34" charset="77"/>
          </a:endParaRPr>
        </a:p>
      </dgm:t>
    </dgm:pt>
    <dgm:pt modelId="{9EC4A3B7-288F-5741-8602-88C50B8A75F8}" type="parTrans" cxnId="{0595CC36-C478-5645-BF01-36C4FCE93577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4D5B1F9-C598-8C48-A1A8-86253CC01B98}" type="sibTrans" cxnId="{0595CC36-C478-5645-BF01-36C4FCE93577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EA0B238-87AF-F34B-87E6-C50C11A29B99}" type="pres">
      <dgm:prSet presAssocID="{18A0CEF8-09E1-334D-8451-4CCC701D0680}" presName="theList" presStyleCnt="0">
        <dgm:presLayoutVars>
          <dgm:dir/>
          <dgm:animLvl val="lvl"/>
          <dgm:resizeHandles val="exact"/>
        </dgm:presLayoutVars>
      </dgm:prSet>
      <dgm:spPr/>
    </dgm:pt>
    <dgm:pt modelId="{56A933E2-F8DF-8A4D-980E-F37321870CAD}" type="pres">
      <dgm:prSet presAssocID="{57E63EBD-32C9-E744-AF01-C660678C3FD0}" presName="compNode" presStyleCnt="0"/>
      <dgm:spPr/>
    </dgm:pt>
    <dgm:pt modelId="{F37ADC4F-2A20-374A-BC90-8A1CC26F2073}" type="pres">
      <dgm:prSet presAssocID="{57E63EBD-32C9-E744-AF01-C660678C3FD0}" presName="aNode" presStyleLbl="bgShp" presStyleIdx="0" presStyleCnt="3"/>
      <dgm:spPr/>
    </dgm:pt>
    <dgm:pt modelId="{C84CFE05-4F6C-5546-86FD-751C5588C149}" type="pres">
      <dgm:prSet presAssocID="{57E63EBD-32C9-E744-AF01-C660678C3FD0}" presName="textNode" presStyleLbl="bgShp" presStyleIdx="0" presStyleCnt="3"/>
      <dgm:spPr/>
    </dgm:pt>
    <dgm:pt modelId="{2D037540-C444-8749-A95F-8E126EE5CCBC}" type="pres">
      <dgm:prSet presAssocID="{57E63EBD-32C9-E744-AF01-C660678C3FD0}" presName="compChildNode" presStyleCnt="0"/>
      <dgm:spPr/>
    </dgm:pt>
    <dgm:pt modelId="{220A31F3-B3B2-9C46-952F-1D7C4D703CF7}" type="pres">
      <dgm:prSet presAssocID="{57E63EBD-32C9-E744-AF01-C660678C3FD0}" presName="theInnerList" presStyleCnt="0"/>
      <dgm:spPr/>
    </dgm:pt>
    <dgm:pt modelId="{D8E6D0A6-C193-E342-97D9-883D8297B5F1}" type="pres">
      <dgm:prSet presAssocID="{62733C52-C1B5-134A-B6A7-60A940F432BF}" presName="childNode" presStyleLbl="node1" presStyleIdx="0" presStyleCnt="3">
        <dgm:presLayoutVars>
          <dgm:bulletEnabled val="1"/>
        </dgm:presLayoutVars>
      </dgm:prSet>
      <dgm:spPr/>
    </dgm:pt>
    <dgm:pt modelId="{D2F07FB5-E075-894A-9E6E-D3235DC66874}" type="pres">
      <dgm:prSet presAssocID="{57E63EBD-32C9-E744-AF01-C660678C3FD0}" presName="aSpace" presStyleCnt="0"/>
      <dgm:spPr/>
    </dgm:pt>
    <dgm:pt modelId="{E7064EC7-037D-544F-AB5F-CB9AD4C82E9A}" type="pres">
      <dgm:prSet presAssocID="{30A424CD-C02F-834E-B408-97B5766F38B2}" presName="compNode" presStyleCnt="0"/>
      <dgm:spPr/>
    </dgm:pt>
    <dgm:pt modelId="{DFCF7B3E-B9F9-7B40-A645-3363CD4DC5CD}" type="pres">
      <dgm:prSet presAssocID="{30A424CD-C02F-834E-B408-97B5766F38B2}" presName="aNode" presStyleLbl="bgShp" presStyleIdx="1" presStyleCnt="3"/>
      <dgm:spPr/>
    </dgm:pt>
    <dgm:pt modelId="{1E0D7445-FFE2-864B-B090-B7DA33DD3602}" type="pres">
      <dgm:prSet presAssocID="{30A424CD-C02F-834E-B408-97B5766F38B2}" presName="textNode" presStyleLbl="bgShp" presStyleIdx="1" presStyleCnt="3"/>
      <dgm:spPr/>
    </dgm:pt>
    <dgm:pt modelId="{280097AE-1E48-A44E-B7E1-F447B70EF528}" type="pres">
      <dgm:prSet presAssocID="{30A424CD-C02F-834E-B408-97B5766F38B2}" presName="compChildNode" presStyleCnt="0"/>
      <dgm:spPr/>
    </dgm:pt>
    <dgm:pt modelId="{E394AC43-33A8-7744-8ED1-B4D4ED0E14BF}" type="pres">
      <dgm:prSet presAssocID="{30A424CD-C02F-834E-B408-97B5766F38B2}" presName="theInnerList" presStyleCnt="0"/>
      <dgm:spPr/>
    </dgm:pt>
    <dgm:pt modelId="{4378E4C5-B3C6-8E42-A2DF-30335393F04C}" type="pres">
      <dgm:prSet presAssocID="{7A34B5F9-AF1F-C84D-9604-8D161D8589CE}" presName="childNode" presStyleLbl="node1" presStyleIdx="1" presStyleCnt="3">
        <dgm:presLayoutVars>
          <dgm:bulletEnabled val="1"/>
        </dgm:presLayoutVars>
      </dgm:prSet>
      <dgm:spPr/>
    </dgm:pt>
    <dgm:pt modelId="{0B3D520B-12F3-084F-BDCC-5C8C670330D6}" type="pres">
      <dgm:prSet presAssocID="{30A424CD-C02F-834E-B408-97B5766F38B2}" presName="aSpace" presStyleCnt="0"/>
      <dgm:spPr/>
    </dgm:pt>
    <dgm:pt modelId="{C07AEC7B-2E42-CC41-B75D-263E594C43ED}" type="pres">
      <dgm:prSet presAssocID="{39BF03A2-A89A-F842-8EDB-9B510B6BC7AD}" presName="compNode" presStyleCnt="0"/>
      <dgm:spPr/>
    </dgm:pt>
    <dgm:pt modelId="{B8787ABB-07FD-4B45-9F95-C50654A94232}" type="pres">
      <dgm:prSet presAssocID="{39BF03A2-A89A-F842-8EDB-9B510B6BC7AD}" presName="aNode" presStyleLbl="bgShp" presStyleIdx="2" presStyleCnt="3"/>
      <dgm:spPr/>
    </dgm:pt>
    <dgm:pt modelId="{4295ABDB-E90C-AA49-BA24-5C8B93CB9658}" type="pres">
      <dgm:prSet presAssocID="{39BF03A2-A89A-F842-8EDB-9B510B6BC7AD}" presName="textNode" presStyleLbl="bgShp" presStyleIdx="2" presStyleCnt="3"/>
      <dgm:spPr/>
    </dgm:pt>
    <dgm:pt modelId="{0D0B1202-D824-394D-AF6C-DD8A21716FA2}" type="pres">
      <dgm:prSet presAssocID="{39BF03A2-A89A-F842-8EDB-9B510B6BC7AD}" presName="compChildNode" presStyleCnt="0"/>
      <dgm:spPr/>
    </dgm:pt>
    <dgm:pt modelId="{9D8106DD-8AF1-4441-8094-506863F08B40}" type="pres">
      <dgm:prSet presAssocID="{39BF03A2-A89A-F842-8EDB-9B510B6BC7AD}" presName="theInnerList" presStyleCnt="0"/>
      <dgm:spPr/>
    </dgm:pt>
    <dgm:pt modelId="{654DD795-B9D3-B64E-9EEE-C904C67674F8}" type="pres">
      <dgm:prSet presAssocID="{C563AF5C-E75A-3A40-985F-E31E6CEEE64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D88DC13-3ABB-8040-958C-A5C05D11C31E}" type="presOf" srcId="{57E63EBD-32C9-E744-AF01-C660678C3FD0}" destId="{F37ADC4F-2A20-374A-BC90-8A1CC26F2073}" srcOrd="0" destOrd="0" presId="urn:microsoft.com/office/officeart/2005/8/layout/lProcess2"/>
    <dgm:cxn modelId="{0595CC36-C478-5645-BF01-36C4FCE93577}" srcId="{39BF03A2-A89A-F842-8EDB-9B510B6BC7AD}" destId="{C563AF5C-E75A-3A40-985F-E31E6CEEE644}" srcOrd="0" destOrd="0" parTransId="{9EC4A3B7-288F-5741-8602-88C50B8A75F8}" sibTransId="{D4D5B1F9-C598-8C48-A1A8-86253CC01B98}"/>
    <dgm:cxn modelId="{8FE9AE37-B79F-2B42-A525-25862CAEC79B}" type="presOf" srcId="{39BF03A2-A89A-F842-8EDB-9B510B6BC7AD}" destId="{B8787ABB-07FD-4B45-9F95-C50654A94232}" srcOrd="0" destOrd="0" presId="urn:microsoft.com/office/officeart/2005/8/layout/lProcess2"/>
    <dgm:cxn modelId="{773F1448-3BE2-B04F-B625-9B2CD9992EC9}" type="presOf" srcId="{30A424CD-C02F-834E-B408-97B5766F38B2}" destId="{1E0D7445-FFE2-864B-B090-B7DA33DD3602}" srcOrd="1" destOrd="0" presId="urn:microsoft.com/office/officeart/2005/8/layout/lProcess2"/>
    <dgm:cxn modelId="{F93E2B4A-23DC-D24F-BBDF-253B2C86ECF0}" type="presOf" srcId="{C563AF5C-E75A-3A40-985F-E31E6CEEE644}" destId="{654DD795-B9D3-B64E-9EEE-C904C67674F8}" srcOrd="0" destOrd="0" presId="urn:microsoft.com/office/officeart/2005/8/layout/lProcess2"/>
    <dgm:cxn modelId="{1A2E8457-B112-714D-B236-B9B0615392DA}" srcId="{30A424CD-C02F-834E-B408-97B5766F38B2}" destId="{7A34B5F9-AF1F-C84D-9604-8D161D8589CE}" srcOrd="0" destOrd="0" parTransId="{B1D98FC3-1D8B-1540-8DC0-AAF57B5317D6}" sibTransId="{FE3DE9DE-B915-4D4C-ADEE-344AE49778AE}"/>
    <dgm:cxn modelId="{F2E3CA78-22EA-AA4E-B361-A22CE6715C6B}" type="presOf" srcId="{7A34B5F9-AF1F-C84D-9604-8D161D8589CE}" destId="{4378E4C5-B3C6-8E42-A2DF-30335393F04C}" srcOrd="0" destOrd="0" presId="urn:microsoft.com/office/officeart/2005/8/layout/lProcess2"/>
    <dgm:cxn modelId="{24B65387-4BC0-024D-AC8A-E654B53C6245}" srcId="{57E63EBD-32C9-E744-AF01-C660678C3FD0}" destId="{62733C52-C1B5-134A-B6A7-60A940F432BF}" srcOrd="0" destOrd="0" parTransId="{67C02F82-DE27-E348-98AE-D9F8527170AA}" sibTransId="{2E4BCA33-D669-114E-BB08-C5EBE16958A4}"/>
    <dgm:cxn modelId="{F752F797-8797-BC48-87EE-D6C3CEB56EB0}" type="presOf" srcId="{18A0CEF8-09E1-334D-8451-4CCC701D0680}" destId="{CEA0B238-87AF-F34B-87E6-C50C11A29B99}" srcOrd="0" destOrd="0" presId="urn:microsoft.com/office/officeart/2005/8/layout/lProcess2"/>
    <dgm:cxn modelId="{0C7FE59F-7E41-5443-8FF9-3A728F12A469}" type="presOf" srcId="{62733C52-C1B5-134A-B6A7-60A940F432BF}" destId="{D8E6D0A6-C193-E342-97D9-883D8297B5F1}" srcOrd="0" destOrd="0" presId="urn:microsoft.com/office/officeart/2005/8/layout/lProcess2"/>
    <dgm:cxn modelId="{8C171EAF-7CA9-F148-902A-F43CEDD6875B}" srcId="{18A0CEF8-09E1-334D-8451-4CCC701D0680}" destId="{57E63EBD-32C9-E744-AF01-C660678C3FD0}" srcOrd="0" destOrd="0" parTransId="{C605B0F1-95BA-9A41-97C9-227827F21236}" sibTransId="{B1FE7133-3C87-2D4E-96DF-0587F06B9C1B}"/>
    <dgm:cxn modelId="{ED243FBF-EFF6-1D45-83BF-1ED60CD6F4E5}" type="presOf" srcId="{39BF03A2-A89A-F842-8EDB-9B510B6BC7AD}" destId="{4295ABDB-E90C-AA49-BA24-5C8B93CB9658}" srcOrd="1" destOrd="0" presId="urn:microsoft.com/office/officeart/2005/8/layout/lProcess2"/>
    <dgm:cxn modelId="{4C8AE3C3-1879-9949-B447-419BC7F682CE}" srcId="{18A0CEF8-09E1-334D-8451-4CCC701D0680}" destId="{30A424CD-C02F-834E-B408-97B5766F38B2}" srcOrd="1" destOrd="0" parTransId="{96176787-9F7D-404D-9BA1-61261F001127}" sibTransId="{93B1CAF9-4389-5A48-91EC-8E3577B9C6B6}"/>
    <dgm:cxn modelId="{415AE5CB-427F-4149-92D8-16D3D5A9A56C}" type="presOf" srcId="{30A424CD-C02F-834E-B408-97B5766F38B2}" destId="{DFCF7B3E-B9F9-7B40-A645-3363CD4DC5CD}" srcOrd="0" destOrd="0" presId="urn:microsoft.com/office/officeart/2005/8/layout/lProcess2"/>
    <dgm:cxn modelId="{93CAF9E4-FD43-E147-9AD0-84A10AD02F20}" srcId="{18A0CEF8-09E1-334D-8451-4CCC701D0680}" destId="{39BF03A2-A89A-F842-8EDB-9B510B6BC7AD}" srcOrd="2" destOrd="0" parTransId="{D3E6CFC8-72A3-5E43-BEE0-9016C561F894}" sibTransId="{35137162-507A-5D42-A9A5-5220844D3DDA}"/>
    <dgm:cxn modelId="{F4AC55EF-98B0-014E-87A4-A2E5F3B54EC7}" type="presOf" srcId="{57E63EBD-32C9-E744-AF01-C660678C3FD0}" destId="{C84CFE05-4F6C-5546-86FD-751C5588C149}" srcOrd="1" destOrd="0" presId="urn:microsoft.com/office/officeart/2005/8/layout/lProcess2"/>
    <dgm:cxn modelId="{FE9B79F4-EAB8-A242-9EF4-10D034543B75}" type="presParOf" srcId="{CEA0B238-87AF-F34B-87E6-C50C11A29B99}" destId="{56A933E2-F8DF-8A4D-980E-F37321870CAD}" srcOrd="0" destOrd="0" presId="urn:microsoft.com/office/officeart/2005/8/layout/lProcess2"/>
    <dgm:cxn modelId="{826FA69D-451C-2C42-AEA1-03D28BBDFF5A}" type="presParOf" srcId="{56A933E2-F8DF-8A4D-980E-F37321870CAD}" destId="{F37ADC4F-2A20-374A-BC90-8A1CC26F2073}" srcOrd="0" destOrd="0" presId="urn:microsoft.com/office/officeart/2005/8/layout/lProcess2"/>
    <dgm:cxn modelId="{9060CD60-3561-3145-AA1B-9B417FEF3605}" type="presParOf" srcId="{56A933E2-F8DF-8A4D-980E-F37321870CAD}" destId="{C84CFE05-4F6C-5546-86FD-751C5588C149}" srcOrd="1" destOrd="0" presId="urn:microsoft.com/office/officeart/2005/8/layout/lProcess2"/>
    <dgm:cxn modelId="{F72470E4-1757-884B-8EC1-0C8885618334}" type="presParOf" srcId="{56A933E2-F8DF-8A4D-980E-F37321870CAD}" destId="{2D037540-C444-8749-A95F-8E126EE5CCBC}" srcOrd="2" destOrd="0" presId="urn:microsoft.com/office/officeart/2005/8/layout/lProcess2"/>
    <dgm:cxn modelId="{42DA3AEE-9123-9042-B1D1-86E6A37C565D}" type="presParOf" srcId="{2D037540-C444-8749-A95F-8E126EE5CCBC}" destId="{220A31F3-B3B2-9C46-952F-1D7C4D703CF7}" srcOrd="0" destOrd="0" presId="urn:microsoft.com/office/officeart/2005/8/layout/lProcess2"/>
    <dgm:cxn modelId="{06A26E99-1DE7-CD48-8D3C-27A1ECD0E0C4}" type="presParOf" srcId="{220A31F3-B3B2-9C46-952F-1D7C4D703CF7}" destId="{D8E6D0A6-C193-E342-97D9-883D8297B5F1}" srcOrd="0" destOrd="0" presId="urn:microsoft.com/office/officeart/2005/8/layout/lProcess2"/>
    <dgm:cxn modelId="{46206CBA-5FC1-6C4B-8AAD-2DE2C9BDFCF7}" type="presParOf" srcId="{CEA0B238-87AF-F34B-87E6-C50C11A29B99}" destId="{D2F07FB5-E075-894A-9E6E-D3235DC66874}" srcOrd="1" destOrd="0" presId="urn:microsoft.com/office/officeart/2005/8/layout/lProcess2"/>
    <dgm:cxn modelId="{7D960D10-0289-7046-9831-003BBE4CDD7F}" type="presParOf" srcId="{CEA0B238-87AF-F34B-87E6-C50C11A29B99}" destId="{E7064EC7-037D-544F-AB5F-CB9AD4C82E9A}" srcOrd="2" destOrd="0" presId="urn:microsoft.com/office/officeart/2005/8/layout/lProcess2"/>
    <dgm:cxn modelId="{82401A99-6B81-D044-A9A8-397DD5FB6C8D}" type="presParOf" srcId="{E7064EC7-037D-544F-AB5F-CB9AD4C82E9A}" destId="{DFCF7B3E-B9F9-7B40-A645-3363CD4DC5CD}" srcOrd="0" destOrd="0" presId="urn:microsoft.com/office/officeart/2005/8/layout/lProcess2"/>
    <dgm:cxn modelId="{17EF6783-4D0D-B24C-A988-A4302F8B6527}" type="presParOf" srcId="{E7064EC7-037D-544F-AB5F-CB9AD4C82E9A}" destId="{1E0D7445-FFE2-864B-B090-B7DA33DD3602}" srcOrd="1" destOrd="0" presId="urn:microsoft.com/office/officeart/2005/8/layout/lProcess2"/>
    <dgm:cxn modelId="{1713B1F6-A75F-B44A-AEB7-853AF75604B6}" type="presParOf" srcId="{E7064EC7-037D-544F-AB5F-CB9AD4C82E9A}" destId="{280097AE-1E48-A44E-B7E1-F447B70EF528}" srcOrd="2" destOrd="0" presId="urn:microsoft.com/office/officeart/2005/8/layout/lProcess2"/>
    <dgm:cxn modelId="{2CF6E1F4-737B-3B46-A998-53B3B10FA822}" type="presParOf" srcId="{280097AE-1E48-A44E-B7E1-F447B70EF528}" destId="{E394AC43-33A8-7744-8ED1-B4D4ED0E14BF}" srcOrd="0" destOrd="0" presId="urn:microsoft.com/office/officeart/2005/8/layout/lProcess2"/>
    <dgm:cxn modelId="{19FB22A6-E039-DB40-A8FA-B926D4B4C28E}" type="presParOf" srcId="{E394AC43-33A8-7744-8ED1-B4D4ED0E14BF}" destId="{4378E4C5-B3C6-8E42-A2DF-30335393F04C}" srcOrd="0" destOrd="0" presId="urn:microsoft.com/office/officeart/2005/8/layout/lProcess2"/>
    <dgm:cxn modelId="{5E3D6891-64C5-5141-AAB6-1D1ED2A6D465}" type="presParOf" srcId="{CEA0B238-87AF-F34B-87E6-C50C11A29B99}" destId="{0B3D520B-12F3-084F-BDCC-5C8C670330D6}" srcOrd="3" destOrd="0" presId="urn:microsoft.com/office/officeart/2005/8/layout/lProcess2"/>
    <dgm:cxn modelId="{13F4FF9D-D98C-AF4E-A550-BDE8788D918A}" type="presParOf" srcId="{CEA0B238-87AF-F34B-87E6-C50C11A29B99}" destId="{C07AEC7B-2E42-CC41-B75D-263E594C43ED}" srcOrd="4" destOrd="0" presId="urn:microsoft.com/office/officeart/2005/8/layout/lProcess2"/>
    <dgm:cxn modelId="{BF30976F-095A-8C4B-8829-D2E7CE31855C}" type="presParOf" srcId="{C07AEC7B-2E42-CC41-B75D-263E594C43ED}" destId="{B8787ABB-07FD-4B45-9F95-C50654A94232}" srcOrd="0" destOrd="0" presId="urn:microsoft.com/office/officeart/2005/8/layout/lProcess2"/>
    <dgm:cxn modelId="{61F04D96-876A-F348-980D-B3697D3FFFB7}" type="presParOf" srcId="{C07AEC7B-2E42-CC41-B75D-263E594C43ED}" destId="{4295ABDB-E90C-AA49-BA24-5C8B93CB9658}" srcOrd="1" destOrd="0" presId="urn:microsoft.com/office/officeart/2005/8/layout/lProcess2"/>
    <dgm:cxn modelId="{BDF1DB40-200B-624D-86DF-8841E0EF581F}" type="presParOf" srcId="{C07AEC7B-2E42-CC41-B75D-263E594C43ED}" destId="{0D0B1202-D824-394D-AF6C-DD8A21716FA2}" srcOrd="2" destOrd="0" presId="urn:microsoft.com/office/officeart/2005/8/layout/lProcess2"/>
    <dgm:cxn modelId="{06D71C49-FCEE-6A48-8898-B7895E04E976}" type="presParOf" srcId="{0D0B1202-D824-394D-AF6C-DD8A21716FA2}" destId="{9D8106DD-8AF1-4441-8094-506863F08B40}" srcOrd="0" destOrd="0" presId="urn:microsoft.com/office/officeart/2005/8/layout/lProcess2"/>
    <dgm:cxn modelId="{BEA02A72-7A76-5543-8352-09996715FFA7}" type="presParOf" srcId="{9D8106DD-8AF1-4441-8094-506863F08B40}" destId="{654DD795-B9D3-B64E-9EEE-C904C67674F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CDC40-7A15-7F47-BC9D-4A1F56C17CBC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68714-EBB4-8C44-A6E0-009703F86D31}">
      <dgm:prSet custT="1"/>
      <dgm:spPr>
        <a:noFill/>
      </dgm:spPr>
      <dgm:t>
        <a:bodyPr/>
        <a:lstStyle/>
        <a:p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 (GK) </a:t>
          </a:r>
          <a:endParaRPr lang="en-ID" sz="1400" b="0" dirty="0">
            <a:solidFill>
              <a:srgbClr val="129179"/>
            </a:solidFill>
            <a:latin typeface="Avenir Next LT Pro" panose="020B0504020202020204" pitchFamily="34" charset="77"/>
          </a:endParaRPr>
        </a:p>
      </dgm:t>
    </dgm:pt>
    <dgm:pt modelId="{174B72F6-51C6-7142-AA09-5A6A8D567C0B}" type="parTrans" cxnId="{5CB4E0B0-3970-904A-B2A2-9266269A2C55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3E797110-103F-8E45-9696-5FA0E4D73548}" type="sibTrans" cxnId="{5CB4E0B0-3970-904A-B2A2-9266269A2C55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476C4C7B-3BA9-1F47-BCEB-BDBA2B2FC488}">
      <dgm:prSet custT="1"/>
      <dgm:spPr/>
      <dgm:t>
        <a:bodyPr/>
        <a:lstStyle/>
        <a:p>
          <a:r>
            <a:rPr lang="en-US" sz="1400" dirty="0">
              <a:latin typeface="Avenir Next LT Pro" panose="020B0504020202020204" pitchFamily="34" charset="77"/>
            </a:rPr>
            <a:t>Nilai rupiah </a:t>
          </a:r>
          <a:r>
            <a:rPr lang="en-US" sz="1400" dirty="0" err="1">
              <a:latin typeface="Avenir Next LT Pro" panose="020B0504020202020204" pitchFamily="34" charset="77"/>
            </a:rPr>
            <a:t>pengeluaran</a:t>
          </a:r>
          <a:r>
            <a:rPr lang="en-US" sz="1400" dirty="0">
              <a:latin typeface="Avenir Next LT Pro" panose="020B0504020202020204" pitchFamily="34" charset="77"/>
            </a:rPr>
            <a:t> minimum yang </a:t>
          </a:r>
          <a:r>
            <a:rPr lang="en-US" sz="1400" dirty="0" err="1">
              <a:latin typeface="Avenir Next LT Pro" panose="020B0504020202020204" pitchFamily="34" charset="77"/>
            </a:rPr>
            <a:t>diperlukan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seseorang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untuk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memenuhi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kebutuhan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pokok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hidupnya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selama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sebulan</a:t>
          </a:r>
          <a:r>
            <a:rPr lang="en-US" sz="1400" dirty="0">
              <a:latin typeface="Avenir Next LT Pro" panose="020B0504020202020204" pitchFamily="34" charset="77"/>
            </a:rPr>
            <a:t>, </a:t>
          </a:r>
          <a:r>
            <a:rPr lang="en-US" sz="1400" dirty="0" err="1">
              <a:latin typeface="Avenir Next LT Pro" panose="020B0504020202020204" pitchFamily="34" charset="77"/>
            </a:rPr>
            <a:t>baik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kebutuhan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makanan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maupun</a:t>
          </a:r>
          <a:r>
            <a:rPr lang="en-US" sz="1400" dirty="0">
              <a:latin typeface="Avenir Next LT Pro" panose="020B0504020202020204" pitchFamily="34" charset="77"/>
            </a:rPr>
            <a:t> non-</a:t>
          </a:r>
          <a:r>
            <a:rPr lang="en-US" sz="1400" dirty="0" err="1">
              <a:latin typeface="Avenir Next LT Pro" panose="020B0504020202020204" pitchFamily="34" charset="77"/>
            </a:rPr>
            <a:t>makanan</a:t>
          </a:r>
          <a:endParaRPr lang="en-ID" sz="1400" dirty="0">
            <a:latin typeface="Avenir Next LT Pro" panose="020B0504020202020204" pitchFamily="34" charset="77"/>
          </a:endParaRPr>
        </a:p>
      </dgm:t>
    </dgm:pt>
    <dgm:pt modelId="{FA5A756C-3232-2D43-AFDA-D40D48D14628}" type="parTrans" cxnId="{40887BA9-1326-5542-A4BD-8F174E0129EC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B42431F6-69D2-9544-A3E2-61287C6E30CC}" type="sibTrans" cxnId="{40887BA9-1326-5542-A4BD-8F174E0129EC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10199237-863F-7649-AE84-2C7E6C0A0F85}">
      <dgm:prSet custT="1"/>
      <dgm:spPr>
        <a:noFill/>
      </dgm:spPr>
      <dgm:t>
        <a:bodyPr/>
        <a:lstStyle/>
        <a:p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 </a:t>
          </a:r>
          <a:r>
            <a:rPr lang="en-US" sz="1400" b="0" dirty="0" err="1">
              <a:solidFill>
                <a:srgbClr val="129179"/>
              </a:solidFill>
              <a:latin typeface="Avenir Next LT Pro" panose="020B0504020202020204" pitchFamily="34" charset="77"/>
            </a:rPr>
            <a:t>Makanan</a:t>
          </a:r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 (GKM) </a:t>
          </a:r>
          <a:endParaRPr lang="en-ID" sz="1400" b="0" dirty="0">
            <a:solidFill>
              <a:srgbClr val="129179"/>
            </a:solidFill>
            <a:latin typeface="Avenir Next LT Pro" panose="020B0504020202020204" pitchFamily="34" charset="77"/>
          </a:endParaRPr>
        </a:p>
      </dgm:t>
    </dgm:pt>
    <dgm:pt modelId="{1ABAC0B7-C1CB-8E49-9964-B451EBC3C4F1}" type="parTrans" cxnId="{B85C4B25-A067-A648-A604-557FA89B73E8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6B6C3315-9B07-A342-BF4A-38A33BA2B765}" type="sibTrans" cxnId="{B85C4B25-A067-A648-A604-557FA89B73E8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7445CD0B-9061-EC40-96EC-B396A560AA2A}">
      <dgm:prSet custT="1"/>
      <dgm:spPr/>
      <dgm:t>
        <a:bodyPr/>
        <a:lstStyle/>
        <a:p>
          <a:r>
            <a:rPr lang="en-US" sz="1400" dirty="0">
              <a:latin typeface="Avenir Next LT Pro" panose="020B0504020202020204" pitchFamily="34" charset="77"/>
            </a:rPr>
            <a:t>Nilai </a:t>
          </a:r>
          <a:r>
            <a:rPr lang="en-US" sz="1400" dirty="0" err="1">
              <a:latin typeface="Avenir Next LT Pro" panose="020B0504020202020204" pitchFamily="34" charset="77"/>
            </a:rPr>
            <a:t>pengeluaran</a:t>
          </a:r>
          <a:r>
            <a:rPr lang="en-US" sz="1400" dirty="0">
              <a:latin typeface="Avenir Next LT Pro" panose="020B0504020202020204" pitchFamily="34" charset="77"/>
            </a:rPr>
            <a:t> minimum </a:t>
          </a:r>
          <a:r>
            <a:rPr lang="en-US" sz="1400" dirty="0" err="1">
              <a:latin typeface="Avenir Next LT Pro" panose="020B0504020202020204" pitchFamily="34" charset="77"/>
            </a:rPr>
            <a:t>untuk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kebutuhan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makanan</a:t>
          </a:r>
          <a:r>
            <a:rPr lang="en-US" sz="1400" dirty="0">
              <a:latin typeface="Avenir Next LT Pro" panose="020B0504020202020204" pitchFamily="34" charset="77"/>
            </a:rPr>
            <a:t> yang </a:t>
          </a:r>
          <a:r>
            <a:rPr lang="en-US" sz="1400" dirty="0" err="1">
              <a:latin typeface="Avenir Next LT Pro" panose="020B0504020202020204" pitchFamily="34" charset="77"/>
            </a:rPr>
            <a:t>disetarakan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dengan</a:t>
          </a:r>
          <a:r>
            <a:rPr lang="en-US" sz="1400" dirty="0">
              <a:latin typeface="Avenir Next LT Pro" panose="020B0504020202020204" pitchFamily="34" charset="77"/>
            </a:rPr>
            <a:t> 2100 </a:t>
          </a:r>
          <a:r>
            <a:rPr lang="en-US" sz="1400" dirty="0" err="1">
              <a:latin typeface="Avenir Next LT Pro" panose="020B0504020202020204" pitchFamily="34" charset="77"/>
            </a:rPr>
            <a:t>kilokalori</a:t>
          </a:r>
          <a:r>
            <a:rPr lang="en-US" sz="1400" dirty="0">
              <a:latin typeface="Avenir Next LT Pro" panose="020B0504020202020204" pitchFamily="34" charset="77"/>
            </a:rPr>
            <a:t> per </a:t>
          </a:r>
          <a:r>
            <a:rPr lang="en-US" sz="1400" dirty="0" err="1">
              <a:latin typeface="Avenir Next LT Pro" panose="020B0504020202020204" pitchFamily="34" charset="77"/>
            </a:rPr>
            <a:t>kapita</a:t>
          </a:r>
          <a:r>
            <a:rPr lang="en-US" sz="1400" dirty="0">
              <a:latin typeface="Avenir Next LT Pro" panose="020B0504020202020204" pitchFamily="34" charset="77"/>
            </a:rPr>
            <a:t> per </a:t>
          </a:r>
          <a:r>
            <a:rPr lang="en-US" sz="1400" dirty="0" err="1">
              <a:latin typeface="Avenir Next LT Pro" panose="020B0504020202020204" pitchFamily="34" charset="77"/>
            </a:rPr>
            <a:t>hari</a:t>
          </a:r>
          <a:r>
            <a:rPr lang="en-US" sz="1400" dirty="0">
              <a:latin typeface="Avenir Next LT Pro" panose="020B0504020202020204" pitchFamily="34" charset="77"/>
            </a:rPr>
            <a:t>. </a:t>
          </a:r>
          <a:endParaRPr lang="en-ID" sz="1400" dirty="0">
            <a:latin typeface="Avenir Next LT Pro" panose="020B0504020202020204" pitchFamily="34" charset="77"/>
          </a:endParaRPr>
        </a:p>
      </dgm:t>
    </dgm:pt>
    <dgm:pt modelId="{4C5D84DD-C4AF-DF44-B32C-384AC84D9B44}" type="parTrans" cxnId="{3109BED2-835B-4546-A5F0-924E3DD94477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C1207DEE-CFF8-0D4C-83BE-C8350F63BF6E}" type="sibTrans" cxnId="{3109BED2-835B-4546-A5F0-924E3DD94477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7BE6ABEC-E9B4-4E47-8E4B-D931F92378F7}">
      <dgm:prSet custT="1"/>
      <dgm:spPr>
        <a:noFill/>
      </dgm:spPr>
      <dgm:t>
        <a:bodyPr/>
        <a:lstStyle/>
        <a:p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 Non-</a:t>
          </a:r>
          <a:r>
            <a:rPr lang="en-US" sz="1400" b="0" dirty="0" err="1">
              <a:solidFill>
                <a:srgbClr val="129179"/>
              </a:solidFill>
              <a:latin typeface="Avenir Next LT Pro" panose="020B0504020202020204" pitchFamily="34" charset="77"/>
            </a:rPr>
            <a:t>Makanan</a:t>
          </a:r>
          <a:r>
            <a:rPr lang="en-US" sz="1400" b="0" dirty="0">
              <a:solidFill>
                <a:srgbClr val="129179"/>
              </a:solidFill>
              <a:latin typeface="Avenir Next LT Pro" panose="020B0504020202020204" pitchFamily="34" charset="77"/>
            </a:rPr>
            <a:t> (GKNM) </a:t>
          </a:r>
          <a:endParaRPr lang="en-ID" sz="1400" b="0" dirty="0">
            <a:solidFill>
              <a:srgbClr val="129179"/>
            </a:solidFill>
            <a:latin typeface="Avenir Next LT Pro" panose="020B0504020202020204" pitchFamily="34" charset="77"/>
          </a:endParaRPr>
        </a:p>
      </dgm:t>
    </dgm:pt>
    <dgm:pt modelId="{6D296A17-7783-2945-A430-A82E67CD8BE8}" type="parTrans" cxnId="{A0844167-EB79-464B-A3C9-E50D9408B94D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062F0CF8-5435-4342-BF24-E7B13C397F8D}" type="sibTrans" cxnId="{A0844167-EB79-464B-A3C9-E50D9408B94D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664C252F-029A-6743-99C5-916E2879F8F3}">
      <dgm:prSet custT="1"/>
      <dgm:spPr/>
      <dgm:t>
        <a:bodyPr/>
        <a:lstStyle/>
        <a:p>
          <a:r>
            <a:rPr lang="en-US" sz="1400" dirty="0">
              <a:latin typeface="Avenir Next LT Pro" panose="020B0504020202020204" pitchFamily="34" charset="77"/>
            </a:rPr>
            <a:t>Nilai </a:t>
          </a:r>
          <a:r>
            <a:rPr lang="en-US" sz="1400" dirty="0" err="1">
              <a:latin typeface="Avenir Next LT Pro" panose="020B0504020202020204" pitchFamily="34" charset="77"/>
            </a:rPr>
            <a:t>pengeluaran</a:t>
          </a:r>
          <a:r>
            <a:rPr lang="en-US" sz="1400" dirty="0">
              <a:latin typeface="Avenir Next LT Pro" panose="020B0504020202020204" pitchFamily="34" charset="77"/>
            </a:rPr>
            <a:t> minimum </a:t>
          </a:r>
          <a:r>
            <a:rPr lang="en-US" sz="1400" dirty="0" err="1">
              <a:latin typeface="Avenir Next LT Pro" panose="020B0504020202020204" pitchFamily="34" charset="77"/>
            </a:rPr>
            <a:t>untuk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kebutuhan</a:t>
          </a:r>
          <a:r>
            <a:rPr lang="en-US" sz="1400" dirty="0">
              <a:latin typeface="Avenir Next LT Pro" panose="020B0504020202020204" pitchFamily="34" charset="77"/>
            </a:rPr>
            <a:t> non-</a:t>
          </a:r>
          <a:r>
            <a:rPr lang="en-US" sz="1400" dirty="0" err="1">
              <a:latin typeface="Avenir Next LT Pro" panose="020B0504020202020204" pitchFamily="34" charset="77"/>
            </a:rPr>
            <a:t>makanan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berupa</a:t>
          </a:r>
          <a:r>
            <a:rPr lang="en-US" sz="1400" dirty="0">
              <a:latin typeface="Avenir Next LT Pro" panose="020B0504020202020204" pitchFamily="34" charset="77"/>
            </a:rPr>
            <a:t> </a:t>
          </a:r>
          <a:r>
            <a:rPr lang="en-US" sz="1400" dirty="0" err="1">
              <a:latin typeface="Avenir Next LT Pro" panose="020B0504020202020204" pitchFamily="34" charset="77"/>
            </a:rPr>
            <a:t>perumahan</a:t>
          </a:r>
          <a:r>
            <a:rPr lang="en-US" sz="1400" dirty="0">
              <a:latin typeface="Avenir Next LT Pro" panose="020B0504020202020204" pitchFamily="34" charset="77"/>
            </a:rPr>
            <a:t>, </a:t>
          </a:r>
          <a:r>
            <a:rPr lang="en-US" sz="1400" dirty="0" err="1">
              <a:latin typeface="Avenir Next LT Pro" panose="020B0504020202020204" pitchFamily="34" charset="77"/>
            </a:rPr>
            <a:t>sandang</a:t>
          </a:r>
          <a:r>
            <a:rPr lang="en-US" sz="1400" dirty="0">
              <a:latin typeface="Avenir Next LT Pro" panose="020B0504020202020204" pitchFamily="34" charset="77"/>
            </a:rPr>
            <a:t>, </a:t>
          </a:r>
          <a:r>
            <a:rPr lang="en-US" sz="1400" dirty="0" err="1">
              <a:latin typeface="Avenir Next LT Pro" panose="020B0504020202020204" pitchFamily="34" charset="77"/>
            </a:rPr>
            <a:t>pendidikan</a:t>
          </a:r>
          <a:r>
            <a:rPr lang="en-US" sz="1400" dirty="0">
              <a:latin typeface="Avenir Next LT Pro" panose="020B0504020202020204" pitchFamily="34" charset="77"/>
            </a:rPr>
            <a:t> dan </a:t>
          </a:r>
          <a:r>
            <a:rPr lang="en-US" sz="1400" dirty="0" err="1">
              <a:latin typeface="Avenir Next LT Pro" panose="020B0504020202020204" pitchFamily="34" charset="77"/>
            </a:rPr>
            <a:t>kesehatan</a:t>
          </a:r>
          <a:r>
            <a:rPr lang="en-US" sz="1400" dirty="0">
              <a:latin typeface="Avenir Next LT Pro" panose="020B0504020202020204" pitchFamily="34" charset="77"/>
            </a:rPr>
            <a:t>. </a:t>
          </a:r>
          <a:endParaRPr lang="en-ID" sz="1400" dirty="0">
            <a:latin typeface="Avenir Next LT Pro" panose="020B0504020202020204" pitchFamily="34" charset="77"/>
          </a:endParaRPr>
        </a:p>
      </dgm:t>
    </dgm:pt>
    <dgm:pt modelId="{5C1E5763-EDF6-F342-9F99-21C6794B0BD0}" type="parTrans" cxnId="{15D62C55-2560-1242-86B0-8BBD6E0F76FD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20883E7E-19C3-A34C-984C-63D18B571A51}" type="sibTrans" cxnId="{15D62C55-2560-1242-86B0-8BBD6E0F76FD}">
      <dgm:prSet/>
      <dgm:spPr/>
      <dgm:t>
        <a:bodyPr/>
        <a:lstStyle/>
        <a:p>
          <a:endParaRPr lang="en-US" sz="1400">
            <a:latin typeface="Avenir Next LT Pro" panose="020B0504020202020204" pitchFamily="34" charset="77"/>
          </a:endParaRPr>
        </a:p>
      </dgm:t>
    </dgm:pt>
    <dgm:pt modelId="{04BFDBE2-4701-5D42-B424-3703B8F6B547}" type="pres">
      <dgm:prSet presAssocID="{126CDC40-7A15-7F47-BC9D-4A1F56C17CBC}" presName="vert0" presStyleCnt="0">
        <dgm:presLayoutVars>
          <dgm:dir/>
          <dgm:animOne val="branch"/>
          <dgm:animLvl val="lvl"/>
        </dgm:presLayoutVars>
      </dgm:prSet>
      <dgm:spPr/>
    </dgm:pt>
    <dgm:pt modelId="{0E6F6D81-91AB-F545-92B6-1E6AD16F0629}" type="pres">
      <dgm:prSet presAssocID="{72D68714-EBB4-8C44-A6E0-009703F86D31}" presName="thickLine" presStyleLbl="alignNode1" presStyleIdx="0" presStyleCnt="3"/>
      <dgm:spPr/>
    </dgm:pt>
    <dgm:pt modelId="{F816601D-FCD7-7044-8BA5-2D87924F8F11}" type="pres">
      <dgm:prSet presAssocID="{72D68714-EBB4-8C44-A6E0-009703F86D31}" presName="horz1" presStyleCnt="0"/>
      <dgm:spPr/>
    </dgm:pt>
    <dgm:pt modelId="{2DC6ABF8-8E0E-A549-B40A-29B9136637D8}" type="pres">
      <dgm:prSet presAssocID="{72D68714-EBB4-8C44-A6E0-009703F86D31}" presName="tx1" presStyleLbl="revTx" presStyleIdx="0" presStyleCnt="6" custScaleX="143463"/>
      <dgm:spPr/>
    </dgm:pt>
    <dgm:pt modelId="{51E7F822-9CDA-5344-9F3E-308E411E0FDA}" type="pres">
      <dgm:prSet presAssocID="{72D68714-EBB4-8C44-A6E0-009703F86D31}" presName="vert1" presStyleCnt="0"/>
      <dgm:spPr/>
    </dgm:pt>
    <dgm:pt modelId="{C5D39231-1D7B-C947-A406-1DDC6BED993F}" type="pres">
      <dgm:prSet presAssocID="{476C4C7B-3BA9-1F47-BCEB-BDBA2B2FC488}" presName="vertSpace2a" presStyleCnt="0"/>
      <dgm:spPr/>
    </dgm:pt>
    <dgm:pt modelId="{BD2255C1-498E-1E44-9559-17AC83010DE1}" type="pres">
      <dgm:prSet presAssocID="{476C4C7B-3BA9-1F47-BCEB-BDBA2B2FC488}" presName="horz2" presStyleCnt="0"/>
      <dgm:spPr/>
    </dgm:pt>
    <dgm:pt modelId="{8F51C1B1-95E7-9C49-BEA8-8FB2F445FA12}" type="pres">
      <dgm:prSet presAssocID="{476C4C7B-3BA9-1F47-BCEB-BDBA2B2FC488}" presName="horzSpace2" presStyleCnt="0"/>
      <dgm:spPr/>
    </dgm:pt>
    <dgm:pt modelId="{C524D2CB-959B-BE49-A7C7-E6753943F911}" type="pres">
      <dgm:prSet presAssocID="{476C4C7B-3BA9-1F47-BCEB-BDBA2B2FC488}" presName="tx2" presStyleLbl="revTx" presStyleIdx="1" presStyleCnt="6"/>
      <dgm:spPr/>
    </dgm:pt>
    <dgm:pt modelId="{6A631EA1-E0B0-F348-9DED-012B03E62E3D}" type="pres">
      <dgm:prSet presAssocID="{476C4C7B-3BA9-1F47-BCEB-BDBA2B2FC488}" presName="vert2" presStyleCnt="0"/>
      <dgm:spPr/>
    </dgm:pt>
    <dgm:pt modelId="{458291AB-BA89-C54A-B9AB-EFE6AD0B4629}" type="pres">
      <dgm:prSet presAssocID="{476C4C7B-3BA9-1F47-BCEB-BDBA2B2FC488}" presName="thinLine2b" presStyleLbl="callout" presStyleIdx="0" presStyleCnt="3"/>
      <dgm:spPr/>
    </dgm:pt>
    <dgm:pt modelId="{8971B97D-ABC1-8C4C-BC27-3384178C2CA5}" type="pres">
      <dgm:prSet presAssocID="{476C4C7B-3BA9-1F47-BCEB-BDBA2B2FC488}" presName="vertSpace2b" presStyleCnt="0"/>
      <dgm:spPr/>
    </dgm:pt>
    <dgm:pt modelId="{8FA22896-4211-9447-A536-D6BF3C2741D4}" type="pres">
      <dgm:prSet presAssocID="{10199237-863F-7649-AE84-2C7E6C0A0F85}" presName="thickLine" presStyleLbl="alignNode1" presStyleIdx="1" presStyleCnt="3"/>
      <dgm:spPr/>
    </dgm:pt>
    <dgm:pt modelId="{E2074AC4-1E39-2B41-A49B-783ABEFA6635}" type="pres">
      <dgm:prSet presAssocID="{10199237-863F-7649-AE84-2C7E6C0A0F85}" presName="horz1" presStyleCnt="0"/>
      <dgm:spPr/>
    </dgm:pt>
    <dgm:pt modelId="{E5F48CEF-D489-704A-B022-1F8C211326AA}" type="pres">
      <dgm:prSet presAssocID="{10199237-863F-7649-AE84-2C7E6C0A0F85}" presName="tx1" presStyleLbl="revTx" presStyleIdx="2" presStyleCnt="6" custScaleX="143463"/>
      <dgm:spPr/>
    </dgm:pt>
    <dgm:pt modelId="{117C18CA-A4A0-C448-881C-EDBF6F8313BC}" type="pres">
      <dgm:prSet presAssocID="{10199237-863F-7649-AE84-2C7E6C0A0F85}" presName="vert1" presStyleCnt="0"/>
      <dgm:spPr/>
    </dgm:pt>
    <dgm:pt modelId="{2182BC36-AF2A-954B-A887-AAA6536EE6B5}" type="pres">
      <dgm:prSet presAssocID="{7445CD0B-9061-EC40-96EC-B396A560AA2A}" presName="vertSpace2a" presStyleCnt="0"/>
      <dgm:spPr/>
    </dgm:pt>
    <dgm:pt modelId="{AD43328E-43F7-864C-8757-2921A1045BB1}" type="pres">
      <dgm:prSet presAssocID="{7445CD0B-9061-EC40-96EC-B396A560AA2A}" presName="horz2" presStyleCnt="0"/>
      <dgm:spPr/>
    </dgm:pt>
    <dgm:pt modelId="{93588E15-9B04-7843-A5A3-630C23F8BE3B}" type="pres">
      <dgm:prSet presAssocID="{7445CD0B-9061-EC40-96EC-B396A560AA2A}" presName="horzSpace2" presStyleCnt="0"/>
      <dgm:spPr/>
    </dgm:pt>
    <dgm:pt modelId="{88FAD20F-5506-614A-876E-38EB1E3133B3}" type="pres">
      <dgm:prSet presAssocID="{7445CD0B-9061-EC40-96EC-B396A560AA2A}" presName="tx2" presStyleLbl="revTx" presStyleIdx="3" presStyleCnt="6"/>
      <dgm:spPr/>
    </dgm:pt>
    <dgm:pt modelId="{D216F55A-67C6-CC42-B290-C6225C6A8A81}" type="pres">
      <dgm:prSet presAssocID="{7445CD0B-9061-EC40-96EC-B396A560AA2A}" presName="vert2" presStyleCnt="0"/>
      <dgm:spPr/>
    </dgm:pt>
    <dgm:pt modelId="{7477114A-A751-8D4C-8B1F-2A9A963E0EBE}" type="pres">
      <dgm:prSet presAssocID="{7445CD0B-9061-EC40-96EC-B396A560AA2A}" presName="thinLine2b" presStyleLbl="callout" presStyleIdx="1" presStyleCnt="3"/>
      <dgm:spPr/>
    </dgm:pt>
    <dgm:pt modelId="{67CA2F03-8980-9447-9B4D-C340C5447A90}" type="pres">
      <dgm:prSet presAssocID="{7445CD0B-9061-EC40-96EC-B396A560AA2A}" presName="vertSpace2b" presStyleCnt="0"/>
      <dgm:spPr/>
    </dgm:pt>
    <dgm:pt modelId="{1757FA6A-8576-BE41-B13E-20642F711124}" type="pres">
      <dgm:prSet presAssocID="{7BE6ABEC-E9B4-4E47-8E4B-D931F92378F7}" presName="thickLine" presStyleLbl="alignNode1" presStyleIdx="2" presStyleCnt="3"/>
      <dgm:spPr/>
    </dgm:pt>
    <dgm:pt modelId="{5FA3F620-2437-0247-99F5-21F0E369A5DF}" type="pres">
      <dgm:prSet presAssocID="{7BE6ABEC-E9B4-4E47-8E4B-D931F92378F7}" presName="horz1" presStyleCnt="0"/>
      <dgm:spPr/>
    </dgm:pt>
    <dgm:pt modelId="{8810D689-7C50-324F-8C5F-C5A84FE8FCA7}" type="pres">
      <dgm:prSet presAssocID="{7BE6ABEC-E9B4-4E47-8E4B-D931F92378F7}" presName="tx1" presStyleLbl="revTx" presStyleIdx="4" presStyleCnt="6" custScaleX="143463"/>
      <dgm:spPr/>
    </dgm:pt>
    <dgm:pt modelId="{E8D2A454-EC6A-D841-9BAC-770A05EE6CA9}" type="pres">
      <dgm:prSet presAssocID="{7BE6ABEC-E9B4-4E47-8E4B-D931F92378F7}" presName="vert1" presStyleCnt="0"/>
      <dgm:spPr/>
    </dgm:pt>
    <dgm:pt modelId="{85F26C8C-A23C-BF43-A611-D2EE68F7B417}" type="pres">
      <dgm:prSet presAssocID="{664C252F-029A-6743-99C5-916E2879F8F3}" presName="vertSpace2a" presStyleCnt="0"/>
      <dgm:spPr/>
    </dgm:pt>
    <dgm:pt modelId="{9AB46975-B5E4-8F4A-A7E9-1F4B0EC92F34}" type="pres">
      <dgm:prSet presAssocID="{664C252F-029A-6743-99C5-916E2879F8F3}" presName="horz2" presStyleCnt="0"/>
      <dgm:spPr/>
    </dgm:pt>
    <dgm:pt modelId="{5969933B-AE28-7E49-A65F-9F87260E90F1}" type="pres">
      <dgm:prSet presAssocID="{664C252F-029A-6743-99C5-916E2879F8F3}" presName="horzSpace2" presStyleCnt="0"/>
      <dgm:spPr/>
    </dgm:pt>
    <dgm:pt modelId="{23143B15-DEF3-F24A-8D11-06275ED48A97}" type="pres">
      <dgm:prSet presAssocID="{664C252F-029A-6743-99C5-916E2879F8F3}" presName="tx2" presStyleLbl="revTx" presStyleIdx="5" presStyleCnt="6"/>
      <dgm:spPr/>
    </dgm:pt>
    <dgm:pt modelId="{B7A4147E-5F74-5048-BD60-B55BE3B8E399}" type="pres">
      <dgm:prSet presAssocID="{664C252F-029A-6743-99C5-916E2879F8F3}" presName="vert2" presStyleCnt="0"/>
      <dgm:spPr/>
    </dgm:pt>
    <dgm:pt modelId="{6E287ECD-F646-274B-9D29-E7DA9D6B7CDA}" type="pres">
      <dgm:prSet presAssocID="{664C252F-029A-6743-99C5-916E2879F8F3}" presName="thinLine2b" presStyleLbl="callout" presStyleIdx="2" presStyleCnt="3"/>
      <dgm:spPr/>
    </dgm:pt>
    <dgm:pt modelId="{4F3130E4-02C0-0C42-AAC3-E6437FF40E91}" type="pres">
      <dgm:prSet presAssocID="{664C252F-029A-6743-99C5-916E2879F8F3}" presName="vertSpace2b" presStyleCnt="0"/>
      <dgm:spPr/>
    </dgm:pt>
  </dgm:ptLst>
  <dgm:cxnLst>
    <dgm:cxn modelId="{35B01E0D-C137-494E-A722-553358BA6E38}" type="presOf" srcId="{476C4C7B-3BA9-1F47-BCEB-BDBA2B2FC488}" destId="{C524D2CB-959B-BE49-A7C7-E6753943F911}" srcOrd="0" destOrd="0" presId="urn:microsoft.com/office/officeart/2008/layout/LinedList"/>
    <dgm:cxn modelId="{42003517-3EA2-2849-9BD3-7D6755564D8E}" type="presOf" srcId="{7BE6ABEC-E9B4-4E47-8E4B-D931F92378F7}" destId="{8810D689-7C50-324F-8C5F-C5A84FE8FCA7}" srcOrd="0" destOrd="0" presId="urn:microsoft.com/office/officeart/2008/layout/LinedList"/>
    <dgm:cxn modelId="{B85C4B25-A067-A648-A604-557FA89B73E8}" srcId="{126CDC40-7A15-7F47-BC9D-4A1F56C17CBC}" destId="{10199237-863F-7649-AE84-2C7E6C0A0F85}" srcOrd="1" destOrd="0" parTransId="{1ABAC0B7-C1CB-8E49-9964-B451EBC3C4F1}" sibTransId="{6B6C3315-9B07-A342-BF4A-38A33BA2B765}"/>
    <dgm:cxn modelId="{36454D38-8A77-C742-A788-3497263CC768}" type="presOf" srcId="{10199237-863F-7649-AE84-2C7E6C0A0F85}" destId="{E5F48CEF-D489-704A-B022-1F8C211326AA}" srcOrd="0" destOrd="0" presId="urn:microsoft.com/office/officeart/2008/layout/LinedList"/>
    <dgm:cxn modelId="{7684FB4E-50F5-F547-8D8E-6BE0E9D45306}" type="presOf" srcId="{126CDC40-7A15-7F47-BC9D-4A1F56C17CBC}" destId="{04BFDBE2-4701-5D42-B424-3703B8F6B547}" srcOrd="0" destOrd="0" presId="urn:microsoft.com/office/officeart/2008/layout/LinedList"/>
    <dgm:cxn modelId="{15D62C55-2560-1242-86B0-8BBD6E0F76FD}" srcId="{7BE6ABEC-E9B4-4E47-8E4B-D931F92378F7}" destId="{664C252F-029A-6743-99C5-916E2879F8F3}" srcOrd="0" destOrd="0" parTransId="{5C1E5763-EDF6-F342-9F99-21C6794B0BD0}" sibTransId="{20883E7E-19C3-A34C-984C-63D18B571A51}"/>
    <dgm:cxn modelId="{F37C3C67-6B43-6640-875F-443F81CF0EE0}" type="presOf" srcId="{664C252F-029A-6743-99C5-916E2879F8F3}" destId="{23143B15-DEF3-F24A-8D11-06275ED48A97}" srcOrd="0" destOrd="0" presId="urn:microsoft.com/office/officeart/2008/layout/LinedList"/>
    <dgm:cxn modelId="{A0844167-EB79-464B-A3C9-E50D9408B94D}" srcId="{126CDC40-7A15-7F47-BC9D-4A1F56C17CBC}" destId="{7BE6ABEC-E9B4-4E47-8E4B-D931F92378F7}" srcOrd="2" destOrd="0" parTransId="{6D296A17-7783-2945-A430-A82E67CD8BE8}" sibTransId="{062F0CF8-5435-4342-BF24-E7B13C397F8D}"/>
    <dgm:cxn modelId="{40887BA9-1326-5542-A4BD-8F174E0129EC}" srcId="{72D68714-EBB4-8C44-A6E0-009703F86D31}" destId="{476C4C7B-3BA9-1F47-BCEB-BDBA2B2FC488}" srcOrd="0" destOrd="0" parTransId="{FA5A756C-3232-2D43-AFDA-D40D48D14628}" sibTransId="{B42431F6-69D2-9544-A3E2-61287C6E30CC}"/>
    <dgm:cxn modelId="{5CB4E0B0-3970-904A-B2A2-9266269A2C55}" srcId="{126CDC40-7A15-7F47-BC9D-4A1F56C17CBC}" destId="{72D68714-EBB4-8C44-A6E0-009703F86D31}" srcOrd="0" destOrd="0" parTransId="{174B72F6-51C6-7142-AA09-5A6A8D567C0B}" sibTransId="{3E797110-103F-8E45-9696-5FA0E4D73548}"/>
    <dgm:cxn modelId="{3109BED2-835B-4546-A5F0-924E3DD94477}" srcId="{10199237-863F-7649-AE84-2C7E6C0A0F85}" destId="{7445CD0B-9061-EC40-96EC-B396A560AA2A}" srcOrd="0" destOrd="0" parTransId="{4C5D84DD-C4AF-DF44-B32C-384AC84D9B44}" sibTransId="{C1207DEE-CFF8-0D4C-83BE-C8350F63BF6E}"/>
    <dgm:cxn modelId="{3EDDC9F0-5637-E843-8B46-88D46373F523}" type="presOf" srcId="{72D68714-EBB4-8C44-A6E0-009703F86D31}" destId="{2DC6ABF8-8E0E-A549-B40A-29B9136637D8}" srcOrd="0" destOrd="0" presId="urn:microsoft.com/office/officeart/2008/layout/LinedList"/>
    <dgm:cxn modelId="{45199CFD-4A6A-F649-B4D6-156BD5750D32}" type="presOf" srcId="{7445CD0B-9061-EC40-96EC-B396A560AA2A}" destId="{88FAD20F-5506-614A-876E-38EB1E3133B3}" srcOrd="0" destOrd="0" presId="urn:microsoft.com/office/officeart/2008/layout/LinedList"/>
    <dgm:cxn modelId="{648BCF2D-0634-064F-B24C-571B6B2BD793}" type="presParOf" srcId="{04BFDBE2-4701-5D42-B424-3703B8F6B547}" destId="{0E6F6D81-91AB-F545-92B6-1E6AD16F0629}" srcOrd="0" destOrd="0" presId="urn:microsoft.com/office/officeart/2008/layout/LinedList"/>
    <dgm:cxn modelId="{2F6FDBC2-3B25-CC4F-8E77-DDF0324F2BE7}" type="presParOf" srcId="{04BFDBE2-4701-5D42-B424-3703B8F6B547}" destId="{F816601D-FCD7-7044-8BA5-2D87924F8F11}" srcOrd="1" destOrd="0" presId="urn:microsoft.com/office/officeart/2008/layout/LinedList"/>
    <dgm:cxn modelId="{C4745B28-E7C0-524C-8C62-5615F155F71E}" type="presParOf" srcId="{F816601D-FCD7-7044-8BA5-2D87924F8F11}" destId="{2DC6ABF8-8E0E-A549-B40A-29B9136637D8}" srcOrd="0" destOrd="0" presId="urn:microsoft.com/office/officeart/2008/layout/LinedList"/>
    <dgm:cxn modelId="{1847BE23-0382-6E40-90AE-3C68303D74E5}" type="presParOf" srcId="{F816601D-FCD7-7044-8BA5-2D87924F8F11}" destId="{51E7F822-9CDA-5344-9F3E-308E411E0FDA}" srcOrd="1" destOrd="0" presId="urn:microsoft.com/office/officeart/2008/layout/LinedList"/>
    <dgm:cxn modelId="{403777E0-BAF3-F14B-95AB-335DF100CE8D}" type="presParOf" srcId="{51E7F822-9CDA-5344-9F3E-308E411E0FDA}" destId="{C5D39231-1D7B-C947-A406-1DDC6BED993F}" srcOrd="0" destOrd="0" presId="urn:microsoft.com/office/officeart/2008/layout/LinedList"/>
    <dgm:cxn modelId="{114E7C29-57AD-D240-874B-F3CF588FF942}" type="presParOf" srcId="{51E7F822-9CDA-5344-9F3E-308E411E0FDA}" destId="{BD2255C1-498E-1E44-9559-17AC83010DE1}" srcOrd="1" destOrd="0" presId="urn:microsoft.com/office/officeart/2008/layout/LinedList"/>
    <dgm:cxn modelId="{23C9C86A-8C83-8449-8FA8-9732AE4B0A79}" type="presParOf" srcId="{BD2255C1-498E-1E44-9559-17AC83010DE1}" destId="{8F51C1B1-95E7-9C49-BEA8-8FB2F445FA12}" srcOrd="0" destOrd="0" presId="urn:microsoft.com/office/officeart/2008/layout/LinedList"/>
    <dgm:cxn modelId="{E320E5F0-770D-E54B-AE96-5F096CCDA2CA}" type="presParOf" srcId="{BD2255C1-498E-1E44-9559-17AC83010DE1}" destId="{C524D2CB-959B-BE49-A7C7-E6753943F911}" srcOrd="1" destOrd="0" presId="urn:microsoft.com/office/officeart/2008/layout/LinedList"/>
    <dgm:cxn modelId="{D9386530-4C80-8A4A-B80A-238008BFCD9F}" type="presParOf" srcId="{BD2255C1-498E-1E44-9559-17AC83010DE1}" destId="{6A631EA1-E0B0-F348-9DED-012B03E62E3D}" srcOrd="2" destOrd="0" presId="urn:microsoft.com/office/officeart/2008/layout/LinedList"/>
    <dgm:cxn modelId="{D37C1F37-017F-B046-ADD4-434473145024}" type="presParOf" srcId="{51E7F822-9CDA-5344-9F3E-308E411E0FDA}" destId="{458291AB-BA89-C54A-B9AB-EFE6AD0B4629}" srcOrd="2" destOrd="0" presId="urn:microsoft.com/office/officeart/2008/layout/LinedList"/>
    <dgm:cxn modelId="{51FFBD7F-BF41-4C41-838E-3D2AA315404F}" type="presParOf" srcId="{51E7F822-9CDA-5344-9F3E-308E411E0FDA}" destId="{8971B97D-ABC1-8C4C-BC27-3384178C2CA5}" srcOrd="3" destOrd="0" presId="urn:microsoft.com/office/officeart/2008/layout/LinedList"/>
    <dgm:cxn modelId="{D0C1D685-6A53-5549-99C6-397626D706CB}" type="presParOf" srcId="{04BFDBE2-4701-5D42-B424-3703B8F6B547}" destId="{8FA22896-4211-9447-A536-D6BF3C2741D4}" srcOrd="2" destOrd="0" presId="urn:microsoft.com/office/officeart/2008/layout/LinedList"/>
    <dgm:cxn modelId="{F1F83E22-3A95-814D-BFAA-562C9529FA9E}" type="presParOf" srcId="{04BFDBE2-4701-5D42-B424-3703B8F6B547}" destId="{E2074AC4-1E39-2B41-A49B-783ABEFA6635}" srcOrd="3" destOrd="0" presId="urn:microsoft.com/office/officeart/2008/layout/LinedList"/>
    <dgm:cxn modelId="{B8FF482E-F4DA-7E4E-A836-79026060F515}" type="presParOf" srcId="{E2074AC4-1E39-2B41-A49B-783ABEFA6635}" destId="{E5F48CEF-D489-704A-B022-1F8C211326AA}" srcOrd="0" destOrd="0" presId="urn:microsoft.com/office/officeart/2008/layout/LinedList"/>
    <dgm:cxn modelId="{E2ADC4C5-C40E-2444-B08A-3C977E9E423A}" type="presParOf" srcId="{E2074AC4-1E39-2B41-A49B-783ABEFA6635}" destId="{117C18CA-A4A0-C448-881C-EDBF6F8313BC}" srcOrd="1" destOrd="0" presId="urn:microsoft.com/office/officeart/2008/layout/LinedList"/>
    <dgm:cxn modelId="{8FE22566-1043-8F45-9CFF-ED6D60D70E68}" type="presParOf" srcId="{117C18CA-A4A0-C448-881C-EDBF6F8313BC}" destId="{2182BC36-AF2A-954B-A887-AAA6536EE6B5}" srcOrd="0" destOrd="0" presId="urn:microsoft.com/office/officeart/2008/layout/LinedList"/>
    <dgm:cxn modelId="{1B145DAD-05FD-A84D-940A-DC657250C6D6}" type="presParOf" srcId="{117C18CA-A4A0-C448-881C-EDBF6F8313BC}" destId="{AD43328E-43F7-864C-8757-2921A1045BB1}" srcOrd="1" destOrd="0" presId="urn:microsoft.com/office/officeart/2008/layout/LinedList"/>
    <dgm:cxn modelId="{C88C2A67-3D6B-0C47-A780-F39B93823C9B}" type="presParOf" srcId="{AD43328E-43F7-864C-8757-2921A1045BB1}" destId="{93588E15-9B04-7843-A5A3-630C23F8BE3B}" srcOrd="0" destOrd="0" presId="urn:microsoft.com/office/officeart/2008/layout/LinedList"/>
    <dgm:cxn modelId="{668CCA53-CA5E-7D4E-AB8F-24D5C4269FE2}" type="presParOf" srcId="{AD43328E-43F7-864C-8757-2921A1045BB1}" destId="{88FAD20F-5506-614A-876E-38EB1E3133B3}" srcOrd="1" destOrd="0" presId="urn:microsoft.com/office/officeart/2008/layout/LinedList"/>
    <dgm:cxn modelId="{47473001-4F7D-8844-85FD-E5F54CB63F0D}" type="presParOf" srcId="{AD43328E-43F7-864C-8757-2921A1045BB1}" destId="{D216F55A-67C6-CC42-B290-C6225C6A8A81}" srcOrd="2" destOrd="0" presId="urn:microsoft.com/office/officeart/2008/layout/LinedList"/>
    <dgm:cxn modelId="{49F5C192-AC88-C04A-9628-725F6839906C}" type="presParOf" srcId="{117C18CA-A4A0-C448-881C-EDBF6F8313BC}" destId="{7477114A-A751-8D4C-8B1F-2A9A963E0EBE}" srcOrd="2" destOrd="0" presId="urn:microsoft.com/office/officeart/2008/layout/LinedList"/>
    <dgm:cxn modelId="{15A9442F-FB6E-F249-83D5-9E7B5F3EE690}" type="presParOf" srcId="{117C18CA-A4A0-C448-881C-EDBF6F8313BC}" destId="{67CA2F03-8980-9447-9B4D-C340C5447A90}" srcOrd="3" destOrd="0" presId="urn:microsoft.com/office/officeart/2008/layout/LinedList"/>
    <dgm:cxn modelId="{00E920BC-5F0B-B241-A0D4-D15C3D8B42A9}" type="presParOf" srcId="{04BFDBE2-4701-5D42-B424-3703B8F6B547}" destId="{1757FA6A-8576-BE41-B13E-20642F711124}" srcOrd="4" destOrd="0" presId="urn:microsoft.com/office/officeart/2008/layout/LinedList"/>
    <dgm:cxn modelId="{BD7E2CC1-4338-7A45-824B-706C6685D040}" type="presParOf" srcId="{04BFDBE2-4701-5D42-B424-3703B8F6B547}" destId="{5FA3F620-2437-0247-99F5-21F0E369A5DF}" srcOrd="5" destOrd="0" presId="urn:microsoft.com/office/officeart/2008/layout/LinedList"/>
    <dgm:cxn modelId="{3A5FFA29-EECC-0947-BC2E-88CD00D5F056}" type="presParOf" srcId="{5FA3F620-2437-0247-99F5-21F0E369A5DF}" destId="{8810D689-7C50-324F-8C5F-C5A84FE8FCA7}" srcOrd="0" destOrd="0" presId="urn:microsoft.com/office/officeart/2008/layout/LinedList"/>
    <dgm:cxn modelId="{D1B51177-2A5E-9B45-AD81-65075ADCC682}" type="presParOf" srcId="{5FA3F620-2437-0247-99F5-21F0E369A5DF}" destId="{E8D2A454-EC6A-D841-9BAC-770A05EE6CA9}" srcOrd="1" destOrd="0" presId="urn:microsoft.com/office/officeart/2008/layout/LinedList"/>
    <dgm:cxn modelId="{E2F71E64-9E5A-D742-9AF6-35245C91FB7F}" type="presParOf" srcId="{E8D2A454-EC6A-D841-9BAC-770A05EE6CA9}" destId="{85F26C8C-A23C-BF43-A611-D2EE68F7B417}" srcOrd="0" destOrd="0" presId="urn:microsoft.com/office/officeart/2008/layout/LinedList"/>
    <dgm:cxn modelId="{7DEE3D4A-ACCA-5F4B-87C8-97E190F36B7E}" type="presParOf" srcId="{E8D2A454-EC6A-D841-9BAC-770A05EE6CA9}" destId="{9AB46975-B5E4-8F4A-A7E9-1F4B0EC92F34}" srcOrd="1" destOrd="0" presId="urn:microsoft.com/office/officeart/2008/layout/LinedList"/>
    <dgm:cxn modelId="{59592C63-A0A8-174F-8FC9-DAB29EFEF6E4}" type="presParOf" srcId="{9AB46975-B5E4-8F4A-A7E9-1F4B0EC92F34}" destId="{5969933B-AE28-7E49-A65F-9F87260E90F1}" srcOrd="0" destOrd="0" presId="urn:microsoft.com/office/officeart/2008/layout/LinedList"/>
    <dgm:cxn modelId="{2F2E11F0-8BE7-9446-A330-CDD14B1A5A1E}" type="presParOf" srcId="{9AB46975-B5E4-8F4A-A7E9-1F4B0EC92F34}" destId="{23143B15-DEF3-F24A-8D11-06275ED48A97}" srcOrd="1" destOrd="0" presId="urn:microsoft.com/office/officeart/2008/layout/LinedList"/>
    <dgm:cxn modelId="{E7E2EFC6-3599-E748-8A47-6B28669AB36E}" type="presParOf" srcId="{9AB46975-B5E4-8F4A-A7E9-1F4B0EC92F34}" destId="{B7A4147E-5F74-5048-BD60-B55BE3B8E399}" srcOrd="2" destOrd="0" presId="urn:microsoft.com/office/officeart/2008/layout/LinedList"/>
    <dgm:cxn modelId="{F466D9AD-B163-1843-82DB-67019AE1068D}" type="presParOf" srcId="{E8D2A454-EC6A-D841-9BAC-770A05EE6CA9}" destId="{6E287ECD-F646-274B-9D29-E7DA9D6B7CDA}" srcOrd="2" destOrd="0" presId="urn:microsoft.com/office/officeart/2008/layout/LinedList"/>
    <dgm:cxn modelId="{BE0EA07B-D750-A44B-9455-8368FFDFF871}" type="presParOf" srcId="{E8D2A454-EC6A-D841-9BAC-770A05EE6CA9}" destId="{4F3130E4-02C0-0C42-AAC3-E6437FF40E9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B532FB-FCEB-1743-81A6-E2620AF4583C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FC027EEF-89B8-DB44-8AEF-D7FDD4CE1281}">
      <dgm:prSet custT="1"/>
      <dgm:spPr>
        <a:ln>
          <a:solidFill>
            <a:srgbClr val="521B93"/>
          </a:solidFill>
        </a:ln>
      </dgm:spPr>
      <dgm:t>
        <a:bodyPr/>
        <a:lstStyle/>
        <a:p>
          <a:r>
            <a:rPr lang="en-US" sz="1800" dirty="0" err="1">
              <a:latin typeface="Avenir Next LT Pro" panose="020B0504020202020204" pitchFamily="34" charset="77"/>
            </a:rPr>
            <a:t>Mengurangi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pertumbuhan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penduduk</a:t>
          </a:r>
          <a:r>
            <a:rPr lang="en-US" sz="1800" dirty="0">
              <a:latin typeface="Avenir Next LT Pro" panose="020B0504020202020204" pitchFamily="34" charset="77"/>
            </a:rPr>
            <a:t>, </a:t>
          </a:r>
          <a:r>
            <a:rPr lang="en-US" sz="1800" dirty="0" err="1">
              <a:latin typeface="Avenir Next LT Pro" panose="020B0504020202020204" pitchFamily="34" charset="77"/>
            </a:rPr>
            <a:t>diantaranya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karena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peningkatan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kesejahteraan</a:t>
          </a:r>
          <a:r>
            <a:rPr lang="en-US" sz="1800" dirty="0">
              <a:latin typeface="Avenir Next LT Pro" panose="020B0504020202020204" pitchFamily="34" charset="77"/>
            </a:rPr>
            <a:t> </a:t>
          </a:r>
          <a:r>
            <a:rPr lang="en-US" sz="1800" dirty="0" err="1">
              <a:latin typeface="Avenir Next LT Pro" panose="020B0504020202020204" pitchFamily="34" charset="77"/>
            </a:rPr>
            <a:t>perempuan</a:t>
          </a:r>
          <a:endParaRPr lang="en-ID" sz="1800" dirty="0">
            <a:latin typeface="Avenir Next LT Pro" panose="020B0504020202020204" pitchFamily="34" charset="77"/>
          </a:endParaRPr>
        </a:p>
      </dgm:t>
    </dgm:pt>
    <dgm:pt modelId="{BFFC349C-0748-1A4C-A424-FD94D7E5ED56}" type="parTrans" cxnId="{ED28A236-3084-6A43-B595-6EDDA2AA4BCD}">
      <dgm:prSet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606FD415-95FA-A44D-AB09-8B6DA7F61691}" type="sibTrans" cxnId="{ED28A236-3084-6A43-B595-6EDDA2AA4BCD}">
      <dgm:prSet custT="1"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A3E87C07-7EA8-1C4D-A250-39C46B141EB4}">
      <dgm:prSet custT="1"/>
      <dgm:spPr>
        <a:ln>
          <a:solidFill>
            <a:srgbClr val="521B93"/>
          </a:solidFill>
        </a:ln>
      </dgm:spPr>
      <dgm:t>
        <a:bodyPr/>
        <a:lstStyle/>
        <a:p>
          <a:r>
            <a:rPr lang="en-US" sz="1800">
              <a:latin typeface="Avenir Next LT Pro" panose="020B0504020202020204" pitchFamily="34" charset="77"/>
            </a:rPr>
            <a:t>Mengurangi penggunaan sumber daya yang tidak efisien</a:t>
          </a:r>
          <a:endParaRPr lang="en-ID" sz="1800">
            <a:latin typeface="Avenir Next LT Pro" panose="020B0504020202020204" pitchFamily="34" charset="77"/>
          </a:endParaRPr>
        </a:p>
      </dgm:t>
    </dgm:pt>
    <dgm:pt modelId="{00FB4569-9E36-8E4D-9DBC-8B3D090418F3}" type="parTrans" cxnId="{87C35729-1D9D-374B-8E8B-6CBA4C569723}">
      <dgm:prSet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981FAE3C-B4A8-D447-944A-D9132A438E3A}" type="sibTrans" cxnId="{87C35729-1D9D-374B-8E8B-6CBA4C569723}">
      <dgm:prSet custT="1"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CF8A97A6-EFC8-8A47-A3A9-A1F2BD63961D}">
      <dgm:prSet custT="1"/>
      <dgm:spPr>
        <a:ln>
          <a:solidFill>
            <a:srgbClr val="521B93"/>
          </a:solidFill>
        </a:ln>
      </dgm:spPr>
      <dgm:t>
        <a:bodyPr/>
        <a:lstStyle/>
        <a:p>
          <a:r>
            <a:rPr lang="en-US" sz="1800">
              <a:latin typeface="Avenir Next LT Pro" panose="020B0504020202020204" pitchFamily="34" charset="77"/>
            </a:rPr>
            <a:t>Mengurangi degradasi lingkungan</a:t>
          </a:r>
          <a:endParaRPr lang="en-ID" sz="1800">
            <a:latin typeface="Avenir Next LT Pro" panose="020B0504020202020204" pitchFamily="34" charset="77"/>
          </a:endParaRPr>
        </a:p>
      </dgm:t>
    </dgm:pt>
    <dgm:pt modelId="{F286E145-CB58-3E4A-8C1B-F3D8D77F8035}" type="parTrans" cxnId="{1FFB0186-8AEA-3641-BFEE-82BE6FDC428A}">
      <dgm:prSet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8BF23206-D24E-6D4A-8BF6-86E2C3DB043E}" type="sibTrans" cxnId="{1FFB0186-8AEA-3641-BFEE-82BE6FDC428A}">
      <dgm:prSet/>
      <dgm:spPr/>
      <dgm:t>
        <a:bodyPr/>
        <a:lstStyle/>
        <a:p>
          <a:endParaRPr lang="en-US" sz="1800">
            <a:latin typeface="Avenir Next LT Pro" panose="020B0504020202020204" pitchFamily="34" charset="77"/>
          </a:endParaRPr>
        </a:p>
      </dgm:t>
    </dgm:pt>
    <dgm:pt modelId="{D6CF1693-4710-B14C-BA0F-CCA548D7A815}" type="pres">
      <dgm:prSet presAssocID="{12B532FB-FCEB-1743-81A6-E2620AF4583C}" presName="Name0" presStyleCnt="0">
        <dgm:presLayoutVars>
          <dgm:dir/>
          <dgm:resizeHandles val="exact"/>
        </dgm:presLayoutVars>
      </dgm:prSet>
      <dgm:spPr/>
    </dgm:pt>
    <dgm:pt modelId="{9A9577AA-161A-3D4E-AA1B-07350879C8EA}" type="pres">
      <dgm:prSet presAssocID="{FC027EEF-89B8-DB44-8AEF-D7FDD4CE1281}" presName="node" presStyleLbl="node1" presStyleIdx="0" presStyleCnt="3">
        <dgm:presLayoutVars>
          <dgm:bulletEnabled val="1"/>
        </dgm:presLayoutVars>
      </dgm:prSet>
      <dgm:spPr/>
    </dgm:pt>
    <dgm:pt modelId="{56332436-D731-8949-A17F-DD0039264F4F}" type="pres">
      <dgm:prSet presAssocID="{606FD415-95FA-A44D-AB09-8B6DA7F61691}" presName="sibTrans" presStyleLbl="sibTrans2D1" presStyleIdx="0" presStyleCnt="2"/>
      <dgm:spPr/>
    </dgm:pt>
    <dgm:pt modelId="{AC9A6485-6AAD-3C43-A097-1E6141779E20}" type="pres">
      <dgm:prSet presAssocID="{606FD415-95FA-A44D-AB09-8B6DA7F61691}" presName="connectorText" presStyleLbl="sibTrans2D1" presStyleIdx="0" presStyleCnt="2"/>
      <dgm:spPr/>
    </dgm:pt>
    <dgm:pt modelId="{6A1D4A0B-EF41-FD4A-BB68-B93C80F2B3F8}" type="pres">
      <dgm:prSet presAssocID="{A3E87C07-7EA8-1C4D-A250-39C46B141EB4}" presName="node" presStyleLbl="node1" presStyleIdx="1" presStyleCnt="3">
        <dgm:presLayoutVars>
          <dgm:bulletEnabled val="1"/>
        </dgm:presLayoutVars>
      </dgm:prSet>
      <dgm:spPr/>
    </dgm:pt>
    <dgm:pt modelId="{1BF99B0A-B42C-A148-8BB2-26DE44A675FF}" type="pres">
      <dgm:prSet presAssocID="{981FAE3C-B4A8-D447-944A-D9132A438E3A}" presName="sibTrans" presStyleLbl="sibTrans2D1" presStyleIdx="1" presStyleCnt="2"/>
      <dgm:spPr/>
    </dgm:pt>
    <dgm:pt modelId="{91E9CEB2-192D-2A4A-A907-6B4B041B6C1A}" type="pres">
      <dgm:prSet presAssocID="{981FAE3C-B4A8-D447-944A-D9132A438E3A}" presName="connectorText" presStyleLbl="sibTrans2D1" presStyleIdx="1" presStyleCnt="2"/>
      <dgm:spPr/>
    </dgm:pt>
    <dgm:pt modelId="{61B7C209-DF1B-144D-B50A-CEF48A562470}" type="pres">
      <dgm:prSet presAssocID="{CF8A97A6-EFC8-8A47-A3A9-A1F2BD63961D}" presName="node" presStyleLbl="node1" presStyleIdx="2" presStyleCnt="3">
        <dgm:presLayoutVars>
          <dgm:bulletEnabled val="1"/>
        </dgm:presLayoutVars>
      </dgm:prSet>
      <dgm:spPr/>
    </dgm:pt>
  </dgm:ptLst>
  <dgm:cxnLst>
    <dgm:cxn modelId="{87C35729-1D9D-374B-8E8B-6CBA4C569723}" srcId="{12B532FB-FCEB-1743-81A6-E2620AF4583C}" destId="{A3E87C07-7EA8-1C4D-A250-39C46B141EB4}" srcOrd="1" destOrd="0" parTransId="{00FB4569-9E36-8E4D-9DBC-8B3D090418F3}" sibTransId="{981FAE3C-B4A8-D447-944A-D9132A438E3A}"/>
    <dgm:cxn modelId="{4CE0C734-8464-6940-BF78-42F0B1C1AE3A}" type="presOf" srcId="{606FD415-95FA-A44D-AB09-8B6DA7F61691}" destId="{56332436-D731-8949-A17F-DD0039264F4F}" srcOrd="0" destOrd="0" presId="urn:microsoft.com/office/officeart/2005/8/layout/process1"/>
    <dgm:cxn modelId="{5A6EF734-E36A-3845-AB17-171B0A12BE29}" type="presOf" srcId="{606FD415-95FA-A44D-AB09-8B6DA7F61691}" destId="{AC9A6485-6AAD-3C43-A097-1E6141779E20}" srcOrd="1" destOrd="0" presId="urn:microsoft.com/office/officeart/2005/8/layout/process1"/>
    <dgm:cxn modelId="{ED28A236-3084-6A43-B595-6EDDA2AA4BCD}" srcId="{12B532FB-FCEB-1743-81A6-E2620AF4583C}" destId="{FC027EEF-89B8-DB44-8AEF-D7FDD4CE1281}" srcOrd="0" destOrd="0" parTransId="{BFFC349C-0748-1A4C-A424-FD94D7E5ED56}" sibTransId="{606FD415-95FA-A44D-AB09-8B6DA7F61691}"/>
    <dgm:cxn modelId="{1FFB0186-8AEA-3641-BFEE-82BE6FDC428A}" srcId="{12B532FB-FCEB-1743-81A6-E2620AF4583C}" destId="{CF8A97A6-EFC8-8A47-A3A9-A1F2BD63961D}" srcOrd="2" destOrd="0" parTransId="{F286E145-CB58-3E4A-8C1B-F3D8D77F8035}" sibTransId="{8BF23206-D24E-6D4A-8BF6-86E2C3DB043E}"/>
    <dgm:cxn modelId="{4D4D8289-CBCE-394F-B85D-4E7DEE59E9F0}" type="presOf" srcId="{12B532FB-FCEB-1743-81A6-E2620AF4583C}" destId="{D6CF1693-4710-B14C-BA0F-CCA548D7A815}" srcOrd="0" destOrd="0" presId="urn:microsoft.com/office/officeart/2005/8/layout/process1"/>
    <dgm:cxn modelId="{DF10D3B8-19F5-EB46-81EF-570EA632C0E8}" type="presOf" srcId="{A3E87C07-7EA8-1C4D-A250-39C46B141EB4}" destId="{6A1D4A0B-EF41-FD4A-BB68-B93C80F2B3F8}" srcOrd="0" destOrd="0" presId="urn:microsoft.com/office/officeart/2005/8/layout/process1"/>
    <dgm:cxn modelId="{326D6EBE-894D-4842-9DC0-6DA4F15F3DE5}" type="presOf" srcId="{981FAE3C-B4A8-D447-944A-D9132A438E3A}" destId="{91E9CEB2-192D-2A4A-A907-6B4B041B6C1A}" srcOrd="1" destOrd="0" presId="urn:microsoft.com/office/officeart/2005/8/layout/process1"/>
    <dgm:cxn modelId="{0888F5D2-6C50-E24D-BA51-E644EA4A52D4}" type="presOf" srcId="{FC027EEF-89B8-DB44-8AEF-D7FDD4CE1281}" destId="{9A9577AA-161A-3D4E-AA1B-07350879C8EA}" srcOrd="0" destOrd="0" presId="urn:microsoft.com/office/officeart/2005/8/layout/process1"/>
    <dgm:cxn modelId="{8A4BF6D7-08DA-6B4F-BEF5-431F68AECE1B}" type="presOf" srcId="{CF8A97A6-EFC8-8A47-A3A9-A1F2BD63961D}" destId="{61B7C209-DF1B-144D-B50A-CEF48A562470}" srcOrd="0" destOrd="0" presId="urn:microsoft.com/office/officeart/2005/8/layout/process1"/>
    <dgm:cxn modelId="{0BC6E1F5-C8EB-FA47-9B2C-B562FB8FAF3F}" type="presOf" srcId="{981FAE3C-B4A8-D447-944A-D9132A438E3A}" destId="{1BF99B0A-B42C-A148-8BB2-26DE44A675FF}" srcOrd="0" destOrd="0" presId="urn:microsoft.com/office/officeart/2005/8/layout/process1"/>
    <dgm:cxn modelId="{AAEC2C18-27AE-A34B-96A7-EF1AA7BE9B66}" type="presParOf" srcId="{D6CF1693-4710-B14C-BA0F-CCA548D7A815}" destId="{9A9577AA-161A-3D4E-AA1B-07350879C8EA}" srcOrd="0" destOrd="0" presId="urn:microsoft.com/office/officeart/2005/8/layout/process1"/>
    <dgm:cxn modelId="{9CBAD4F7-7933-9943-9485-9A9F610F3C59}" type="presParOf" srcId="{D6CF1693-4710-B14C-BA0F-CCA548D7A815}" destId="{56332436-D731-8949-A17F-DD0039264F4F}" srcOrd="1" destOrd="0" presId="urn:microsoft.com/office/officeart/2005/8/layout/process1"/>
    <dgm:cxn modelId="{9C9D3E4A-D21E-7D41-8B9A-4F92D5DA9736}" type="presParOf" srcId="{56332436-D731-8949-A17F-DD0039264F4F}" destId="{AC9A6485-6AAD-3C43-A097-1E6141779E20}" srcOrd="0" destOrd="0" presId="urn:microsoft.com/office/officeart/2005/8/layout/process1"/>
    <dgm:cxn modelId="{B1468367-3D4B-6D48-9AA3-6288D516B4E0}" type="presParOf" srcId="{D6CF1693-4710-B14C-BA0F-CCA548D7A815}" destId="{6A1D4A0B-EF41-FD4A-BB68-B93C80F2B3F8}" srcOrd="2" destOrd="0" presId="urn:microsoft.com/office/officeart/2005/8/layout/process1"/>
    <dgm:cxn modelId="{BB7AA141-1045-4C40-A031-077CC8D393B1}" type="presParOf" srcId="{D6CF1693-4710-B14C-BA0F-CCA548D7A815}" destId="{1BF99B0A-B42C-A148-8BB2-26DE44A675FF}" srcOrd="3" destOrd="0" presId="urn:microsoft.com/office/officeart/2005/8/layout/process1"/>
    <dgm:cxn modelId="{AFE052BC-C5F3-B540-9012-88105B3E22EB}" type="presParOf" srcId="{1BF99B0A-B42C-A148-8BB2-26DE44A675FF}" destId="{91E9CEB2-192D-2A4A-A907-6B4B041B6C1A}" srcOrd="0" destOrd="0" presId="urn:microsoft.com/office/officeart/2005/8/layout/process1"/>
    <dgm:cxn modelId="{D05A6FA4-A74B-7343-A2FE-3E3AC368B18D}" type="presParOf" srcId="{D6CF1693-4710-B14C-BA0F-CCA548D7A815}" destId="{61B7C209-DF1B-144D-B50A-CEF48A5624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DFC2AB-0E77-7A4C-A125-6CD72F94F58E}" type="doc">
      <dgm:prSet loTypeId="urn:microsoft.com/office/officeart/2005/8/layout/defaul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1CE383C-3AE3-3543-8006-B0B88FFCD472}">
      <dgm:prSet/>
      <dgm:spPr/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Valuasi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Lingkungan</a:t>
          </a:r>
          <a:endParaRPr lang="en-ID" dirty="0">
            <a:latin typeface="Avenir Next LT Pro" panose="020B0504020202020204" pitchFamily="34" charset="77"/>
          </a:endParaRPr>
        </a:p>
      </dgm:t>
    </dgm:pt>
    <dgm:pt modelId="{BDAA0177-AF7E-624C-B9D7-5E655771B560}" type="parTrans" cxnId="{16E0CF44-6A3C-8D4F-97BF-F6E17F6DF2B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E80AFBE-4EDD-3B4C-9B91-7BD4B95F7924}" type="sibTrans" cxnId="{16E0CF44-6A3C-8D4F-97BF-F6E17F6DF2B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82A3117-E46F-F54B-8D47-E52F392EECB1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Full Cost Pricing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93AA574A-ABBA-B946-8B13-9A462A584226}" type="parTrans" cxnId="{B3C25546-C52A-D74B-B3FC-6D37FB022D9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E4C8B2BA-4415-3641-833E-DB1F8E4428D7}" type="sibTrans" cxnId="{B3C25546-C52A-D74B-B3FC-6D37FB022D9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C74C702-B491-F348-BBFF-507AA7DF5E8E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Subsidi Ramah Lingkungan</a:t>
          </a:r>
          <a:endParaRPr lang="en-ID">
            <a:latin typeface="Avenir Next LT Pro" panose="020B0504020202020204" pitchFamily="34" charset="77"/>
          </a:endParaRPr>
        </a:p>
      </dgm:t>
    </dgm:pt>
    <dgm:pt modelId="{56F6575F-78E9-1741-B73A-C833924EE1FD}" type="parTrans" cxnId="{29678CC4-DEA9-3046-A484-977395A06E5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5DB141A-D30D-D64C-A8E6-5FB1F956F16A}" type="sibTrans" cxnId="{29678CC4-DEA9-3046-A484-977395A06E5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EC222014-53F2-9446-B8B5-47E1CC37F8C1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Pengembangan Indikator Lingkungan</a:t>
          </a:r>
          <a:endParaRPr lang="en-ID">
            <a:latin typeface="Avenir Next LT Pro" panose="020B0504020202020204" pitchFamily="34" charset="77"/>
          </a:endParaRPr>
        </a:p>
      </dgm:t>
    </dgm:pt>
    <dgm:pt modelId="{BFB6083F-4129-8544-95EE-932787195CF5}" type="parTrans" cxnId="{F91D3C5D-C86B-2944-871C-438DFD515B2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4119BBC-C4B0-2D41-83B8-F90052873B9A}" type="sibTrans" cxnId="{F91D3C5D-C86B-2944-871C-438DFD515B2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CDB45CF-0315-5F46-8212-10566360700F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Eco-Labelling / Certification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A0782700-EDEA-B540-B66C-5B8445777245}" type="parTrans" cxnId="{FE148DE0-E757-9049-947F-C3615D9B392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290C758-B653-6244-A1F2-D40C1926708F}" type="sibTrans" cxnId="{FE148DE0-E757-9049-947F-C3615D9B392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13AF09A6-7DCD-B444-941D-A32AA735A888}">
      <dgm:prSet/>
      <dgm:spPr/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Pengentasan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Kemiskinan</a:t>
          </a:r>
          <a:endParaRPr lang="en-ID" dirty="0">
            <a:latin typeface="Avenir Next LT Pro" panose="020B0504020202020204" pitchFamily="34" charset="77"/>
          </a:endParaRPr>
        </a:p>
      </dgm:t>
    </dgm:pt>
    <dgm:pt modelId="{75BE208F-C819-BA48-8764-3FA72B9B76D4}" type="parTrans" cxnId="{A1F119FF-973F-154C-8396-72181C3EA93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FAFBBA6-24A2-2346-B4B2-357CDC439474}" type="sibTrans" cxnId="{A1F119FF-973F-154C-8396-72181C3EA93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A78CCD0-6F77-414E-A225-E9C08F21372F}" type="pres">
      <dgm:prSet presAssocID="{4CDFC2AB-0E77-7A4C-A125-6CD72F94F58E}" presName="diagram" presStyleCnt="0">
        <dgm:presLayoutVars>
          <dgm:dir/>
          <dgm:resizeHandles val="exact"/>
        </dgm:presLayoutVars>
      </dgm:prSet>
      <dgm:spPr/>
    </dgm:pt>
    <dgm:pt modelId="{AE238F6F-D91E-1742-903E-E38A66764FCB}" type="pres">
      <dgm:prSet presAssocID="{D1CE383C-3AE3-3543-8006-B0B88FFCD472}" presName="node" presStyleLbl="node1" presStyleIdx="0" presStyleCnt="6">
        <dgm:presLayoutVars>
          <dgm:bulletEnabled val="1"/>
        </dgm:presLayoutVars>
      </dgm:prSet>
      <dgm:spPr/>
    </dgm:pt>
    <dgm:pt modelId="{5F4719E3-FC77-6D4A-91B7-B47B08B522FC}" type="pres">
      <dgm:prSet presAssocID="{2E80AFBE-4EDD-3B4C-9B91-7BD4B95F7924}" presName="sibTrans" presStyleCnt="0"/>
      <dgm:spPr/>
    </dgm:pt>
    <dgm:pt modelId="{1FB7A217-B4E1-AE41-8CEE-28D765CD18B7}" type="pres">
      <dgm:prSet presAssocID="{B82A3117-E46F-F54B-8D47-E52F392EECB1}" presName="node" presStyleLbl="node1" presStyleIdx="1" presStyleCnt="6">
        <dgm:presLayoutVars>
          <dgm:bulletEnabled val="1"/>
        </dgm:presLayoutVars>
      </dgm:prSet>
      <dgm:spPr/>
    </dgm:pt>
    <dgm:pt modelId="{87195FC3-12F4-5F44-B055-4611E3D5AF06}" type="pres">
      <dgm:prSet presAssocID="{E4C8B2BA-4415-3641-833E-DB1F8E4428D7}" presName="sibTrans" presStyleCnt="0"/>
      <dgm:spPr/>
    </dgm:pt>
    <dgm:pt modelId="{43884830-9416-F740-9829-A5D38BECEF79}" type="pres">
      <dgm:prSet presAssocID="{2C74C702-B491-F348-BBFF-507AA7DF5E8E}" presName="node" presStyleLbl="node1" presStyleIdx="2" presStyleCnt="6">
        <dgm:presLayoutVars>
          <dgm:bulletEnabled val="1"/>
        </dgm:presLayoutVars>
      </dgm:prSet>
      <dgm:spPr/>
    </dgm:pt>
    <dgm:pt modelId="{6D65A337-5219-3444-9021-BEB40A94F499}" type="pres">
      <dgm:prSet presAssocID="{A5DB141A-D30D-D64C-A8E6-5FB1F956F16A}" presName="sibTrans" presStyleCnt="0"/>
      <dgm:spPr/>
    </dgm:pt>
    <dgm:pt modelId="{5634F3C2-8815-EE47-941F-CEEF981E7DDA}" type="pres">
      <dgm:prSet presAssocID="{EC222014-53F2-9446-B8B5-47E1CC37F8C1}" presName="node" presStyleLbl="node1" presStyleIdx="3" presStyleCnt="6">
        <dgm:presLayoutVars>
          <dgm:bulletEnabled val="1"/>
        </dgm:presLayoutVars>
      </dgm:prSet>
      <dgm:spPr/>
    </dgm:pt>
    <dgm:pt modelId="{C37BD2C5-4076-3A47-8EB7-99FAA82EC398}" type="pres">
      <dgm:prSet presAssocID="{94119BBC-C4B0-2D41-83B8-F90052873B9A}" presName="sibTrans" presStyleCnt="0"/>
      <dgm:spPr/>
    </dgm:pt>
    <dgm:pt modelId="{B23F9E49-A018-484A-84DA-BBDA8ECC63FE}" type="pres">
      <dgm:prSet presAssocID="{7CDB45CF-0315-5F46-8212-10566360700F}" presName="node" presStyleLbl="node1" presStyleIdx="4" presStyleCnt="6">
        <dgm:presLayoutVars>
          <dgm:bulletEnabled val="1"/>
        </dgm:presLayoutVars>
      </dgm:prSet>
      <dgm:spPr/>
    </dgm:pt>
    <dgm:pt modelId="{4565740F-6C80-8444-8973-A0B8BB2C2A38}" type="pres">
      <dgm:prSet presAssocID="{D290C758-B653-6244-A1F2-D40C1926708F}" presName="sibTrans" presStyleCnt="0"/>
      <dgm:spPr/>
    </dgm:pt>
    <dgm:pt modelId="{03198B37-D9EA-3A49-9899-F53125D360B9}" type="pres">
      <dgm:prSet presAssocID="{13AF09A6-7DCD-B444-941D-A32AA735A888}" presName="node" presStyleLbl="node1" presStyleIdx="5" presStyleCnt="6">
        <dgm:presLayoutVars>
          <dgm:bulletEnabled val="1"/>
        </dgm:presLayoutVars>
      </dgm:prSet>
      <dgm:spPr/>
    </dgm:pt>
  </dgm:ptLst>
  <dgm:cxnLst>
    <dgm:cxn modelId="{1E0A760F-8757-7144-8F90-A03961D2EC07}" type="presOf" srcId="{4CDFC2AB-0E77-7A4C-A125-6CD72F94F58E}" destId="{BA78CCD0-6F77-414E-A225-E9C08F21372F}" srcOrd="0" destOrd="0" presId="urn:microsoft.com/office/officeart/2005/8/layout/default"/>
    <dgm:cxn modelId="{184C8215-520B-2D46-B111-9FF36E330519}" type="presOf" srcId="{2C74C702-B491-F348-BBFF-507AA7DF5E8E}" destId="{43884830-9416-F740-9829-A5D38BECEF79}" srcOrd="0" destOrd="0" presId="urn:microsoft.com/office/officeart/2005/8/layout/default"/>
    <dgm:cxn modelId="{16E0CF44-6A3C-8D4F-97BF-F6E17F6DF2B8}" srcId="{4CDFC2AB-0E77-7A4C-A125-6CD72F94F58E}" destId="{D1CE383C-3AE3-3543-8006-B0B88FFCD472}" srcOrd="0" destOrd="0" parTransId="{BDAA0177-AF7E-624C-B9D7-5E655771B560}" sibTransId="{2E80AFBE-4EDD-3B4C-9B91-7BD4B95F7924}"/>
    <dgm:cxn modelId="{B3C25546-C52A-D74B-B3FC-6D37FB022D91}" srcId="{4CDFC2AB-0E77-7A4C-A125-6CD72F94F58E}" destId="{B82A3117-E46F-F54B-8D47-E52F392EECB1}" srcOrd="1" destOrd="0" parTransId="{93AA574A-ABBA-B946-8B13-9A462A584226}" sibTransId="{E4C8B2BA-4415-3641-833E-DB1F8E4428D7}"/>
    <dgm:cxn modelId="{F91D3C5D-C86B-2944-871C-438DFD515B2D}" srcId="{4CDFC2AB-0E77-7A4C-A125-6CD72F94F58E}" destId="{EC222014-53F2-9446-B8B5-47E1CC37F8C1}" srcOrd="3" destOrd="0" parTransId="{BFB6083F-4129-8544-95EE-932787195CF5}" sibTransId="{94119BBC-C4B0-2D41-83B8-F90052873B9A}"/>
    <dgm:cxn modelId="{57C35663-B6B6-5644-B338-90185B6235CB}" type="presOf" srcId="{D1CE383C-3AE3-3543-8006-B0B88FFCD472}" destId="{AE238F6F-D91E-1742-903E-E38A66764FCB}" srcOrd="0" destOrd="0" presId="urn:microsoft.com/office/officeart/2005/8/layout/default"/>
    <dgm:cxn modelId="{AD7B2F7D-D1E2-B341-9135-9CBFD1C70965}" type="presOf" srcId="{13AF09A6-7DCD-B444-941D-A32AA735A888}" destId="{03198B37-D9EA-3A49-9899-F53125D360B9}" srcOrd="0" destOrd="0" presId="urn:microsoft.com/office/officeart/2005/8/layout/default"/>
    <dgm:cxn modelId="{5491B77D-C824-7943-8C04-D99F4B69522C}" type="presOf" srcId="{B82A3117-E46F-F54B-8D47-E52F392EECB1}" destId="{1FB7A217-B4E1-AE41-8CEE-28D765CD18B7}" srcOrd="0" destOrd="0" presId="urn:microsoft.com/office/officeart/2005/8/layout/default"/>
    <dgm:cxn modelId="{29678CC4-DEA9-3046-A484-977395A06E5E}" srcId="{4CDFC2AB-0E77-7A4C-A125-6CD72F94F58E}" destId="{2C74C702-B491-F348-BBFF-507AA7DF5E8E}" srcOrd="2" destOrd="0" parTransId="{56F6575F-78E9-1741-B73A-C833924EE1FD}" sibTransId="{A5DB141A-D30D-D64C-A8E6-5FB1F956F16A}"/>
    <dgm:cxn modelId="{8E2444CA-FB65-0E4F-8D0E-AA58DE84F2E2}" type="presOf" srcId="{EC222014-53F2-9446-B8B5-47E1CC37F8C1}" destId="{5634F3C2-8815-EE47-941F-CEEF981E7DDA}" srcOrd="0" destOrd="0" presId="urn:microsoft.com/office/officeart/2005/8/layout/default"/>
    <dgm:cxn modelId="{A73E11CC-E769-3F42-BF22-528449607AEC}" type="presOf" srcId="{7CDB45CF-0315-5F46-8212-10566360700F}" destId="{B23F9E49-A018-484A-84DA-BBDA8ECC63FE}" srcOrd="0" destOrd="0" presId="urn:microsoft.com/office/officeart/2005/8/layout/default"/>
    <dgm:cxn modelId="{FE148DE0-E757-9049-947F-C3615D9B392A}" srcId="{4CDFC2AB-0E77-7A4C-A125-6CD72F94F58E}" destId="{7CDB45CF-0315-5F46-8212-10566360700F}" srcOrd="4" destOrd="0" parTransId="{A0782700-EDEA-B540-B66C-5B8445777245}" sibTransId="{D290C758-B653-6244-A1F2-D40C1926708F}"/>
    <dgm:cxn modelId="{A1F119FF-973F-154C-8396-72181C3EA932}" srcId="{4CDFC2AB-0E77-7A4C-A125-6CD72F94F58E}" destId="{13AF09A6-7DCD-B444-941D-A32AA735A888}" srcOrd="5" destOrd="0" parTransId="{75BE208F-C819-BA48-8764-3FA72B9B76D4}" sibTransId="{AFAFBBA6-24A2-2346-B4B2-357CDC439474}"/>
    <dgm:cxn modelId="{08A604FA-6C9A-5B4F-BD5F-76FF99827ACF}" type="presParOf" srcId="{BA78CCD0-6F77-414E-A225-E9C08F21372F}" destId="{AE238F6F-D91E-1742-903E-E38A66764FCB}" srcOrd="0" destOrd="0" presId="urn:microsoft.com/office/officeart/2005/8/layout/default"/>
    <dgm:cxn modelId="{A8CD769C-9389-A349-87CA-C30FD04CDDB5}" type="presParOf" srcId="{BA78CCD0-6F77-414E-A225-E9C08F21372F}" destId="{5F4719E3-FC77-6D4A-91B7-B47B08B522FC}" srcOrd="1" destOrd="0" presId="urn:microsoft.com/office/officeart/2005/8/layout/default"/>
    <dgm:cxn modelId="{E4DB326D-F518-E142-B840-B8641083AFB4}" type="presParOf" srcId="{BA78CCD0-6F77-414E-A225-E9C08F21372F}" destId="{1FB7A217-B4E1-AE41-8CEE-28D765CD18B7}" srcOrd="2" destOrd="0" presId="urn:microsoft.com/office/officeart/2005/8/layout/default"/>
    <dgm:cxn modelId="{7912C6D1-6D08-D94A-B535-D019BCB981D0}" type="presParOf" srcId="{BA78CCD0-6F77-414E-A225-E9C08F21372F}" destId="{87195FC3-12F4-5F44-B055-4611E3D5AF06}" srcOrd="3" destOrd="0" presId="urn:microsoft.com/office/officeart/2005/8/layout/default"/>
    <dgm:cxn modelId="{6B4410E7-D460-0145-A1AA-E2A7295B4599}" type="presParOf" srcId="{BA78CCD0-6F77-414E-A225-E9C08F21372F}" destId="{43884830-9416-F740-9829-A5D38BECEF79}" srcOrd="4" destOrd="0" presId="urn:microsoft.com/office/officeart/2005/8/layout/default"/>
    <dgm:cxn modelId="{8548CD57-2E5B-294C-943F-4A4FA77272F3}" type="presParOf" srcId="{BA78CCD0-6F77-414E-A225-E9C08F21372F}" destId="{6D65A337-5219-3444-9021-BEB40A94F499}" srcOrd="5" destOrd="0" presId="urn:microsoft.com/office/officeart/2005/8/layout/default"/>
    <dgm:cxn modelId="{327713AF-AE4F-FC4E-A404-0716BF8B657F}" type="presParOf" srcId="{BA78CCD0-6F77-414E-A225-E9C08F21372F}" destId="{5634F3C2-8815-EE47-941F-CEEF981E7DDA}" srcOrd="6" destOrd="0" presId="urn:microsoft.com/office/officeart/2005/8/layout/default"/>
    <dgm:cxn modelId="{4FF1CD49-31C6-5D46-BFD3-819E890CFFA4}" type="presParOf" srcId="{BA78CCD0-6F77-414E-A225-E9C08F21372F}" destId="{C37BD2C5-4076-3A47-8EB7-99FAA82EC398}" srcOrd="7" destOrd="0" presId="urn:microsoft.com/office/officeart/2005/8/layout/default"/>
    <dgm:cxn modelId="{BCA6AF45-DD25-1F4D-B42F-89E0A7C2ABD4}" type="presParOf" srcId="{BA78CCD0-6F77-414E-A225-E9C08F21372F}" destId="{B23F9E49-A018-484A-84DA-BBDA8ECC63FE}" srcOrd="8" destOrd="0" presId="urn:microsoft.com/office/officeart/2005/8/layout/default"/>
    <dgm:cxn modelId="{ACE54164-3876-AE49-B069-FAEF626BB174}" type="presParOf" srcId="{BA78CCD0-6F77-414E-A225-E9C08F21372F}" destId="{4565740F-6C80-8444-8973-A0B8BB2C2A38}" srcOrd="9" destOrd="0" presId="urn:microsoft.com/office/officeart/2005/8/layout/default"/>
    <dgm:cxn modelId="{0376E701-C87C-EA4B-8436-39FC960FE614}" type="presParOf" srcId="{BA78CCD0-6F77-414E-A225-E9C08F21372F}" destId="{03198B37-D9EA-3A49-9899-F53125D360B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ADC4F-2A20-374A-BC90-8A1CC26F2073}">
      <dsp:nvSpPr>
        <dsp:cNvPr id="0" name=""/>
        <dsp:cNvSpPr/>
      </dsp:nvSpPr>
      <dsp:spPr>
        <a:xfrm>
          <a:off x="620" y="0"/>
          <a:ext cx="1614071" cy="4351339"/>
        </a:xfrm>
        <a:prstGeom prst="roundRect">
          <a:avLst>
            <a:gd name="adj" fmla="val 10000"/>
          </a:avLst>
        </a:prstGeom>
        <a:solidFill>
          <a:srgbClr val="FF8AD8">
            <a:alpha val="10000"/>
          </a:srgb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Avenir Next LT Pro" panose="020B0504020202020204" pitchFamily="34" charset="77"/>
            </a:rPr>
            <a:t>Terencana-terpusat</a:t>
          </a:r>
          <a:endParaRPr lang="en-US" sz="2200" kern="1200" dirty="0">
            <a:latin typeface="Avenir Next LT Pro" panose="020B0504020202020204" pitchFamily="34" charset="77"/>
          </a:endParaRPr>
        </a:p>
      </dsp:txBody>
      <dsp:txXfrm>
        <a:off x="620" y="0"/>
        <a:ext cx="1614071" cy="1305401"/>
      </dsp:txXfrm>
    </dsp:sp>
    <dsp:sp modelId="{D8E6D0A6-C193-E342-97D9-883D8297B5F1}">
      <dsp:nvSpPr>
        <dsp:cNvPr id="0" name=""/>
        <dsp:cNvSpPr/>
      </dsp:nvSpPr>
      <dsp:spPr>
        <a:xfrm>
          <a:off x="162027" y="1305401"/>
          <a:ext cx="1291256" cy="28283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>
              <a:latin typeface="Avenir Next LT Pro" panose="020B0504020202020204" pitchFamily="34" charset="77"/>
            </a:rPr>
            <a:t>Pemerintah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menentukan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produksi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distribusi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barang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jasa</a:t>
          </a:r>
          <a:endParaRPr lang="en-US" sz="1500" kern="1200" dirty="0">
            <a:latin typeface="Avenir Next LT Pro" panose="020B0504020202020204" pitchFamily="34" charset="77"/>
          </a:endParaRPr>
        </a:p>
      </dsp:txBody>
      <dsp:txXfrm>
        <a:off x="199847" y="1343221"/>
        <a:ext cx="1215616" cy="2752730"/>
      </dsp:txXfrm>
    </dsp:sp>
    <dsp:sp modelId="{DFCF7B3E-B9F9-7B40-A645-3363CD4DC5CD}">
      <dsp:nvSpPr>
        <dsp:cNvPr id="0" name=""/>
        <dsp:cNvSpPr/>
      </dsp:nvSpPr>
      <dsp:spPr>
        <a:xfrm>
          <a:off x="1735747" y="0"/>
          <a:ext cx="1614071" cy="4351339"/>
        </a:xfrm>
        <a:prstGeom prst="roundRect">
          <a:avLst>
            <a:gd name="adj" fmla="val 10000"/>
          </a:avLst>
        </a:prstGeom>
        <a:solidFill>
          <a:srgbClr val="FF8AD8">
            <a:alpha val="10000"/>
          </a:srgb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" panose="020B0504020202020204" pitchFamily="34" charset="77"/>
            </a:rPr>
            <a:t>Pasar </a:t>
          </a:r>
          <a:r>
            <a:rPr lang="en-US" sz="2200" kern="1200" dirty="0" err="1">
              <a:latin typeface="Avenir Next LT Pro" panose="020B0504020202020204" pitchFamily="34" charset="77"/>
            </a:rPr>
            <a:t>bebas</a:t>
          </a:r>
          <a:endParaRPr lang="en-US" sz="2200" kern="1200" dirty="0">
            <a:latin typeface="Avenir Next LT Pro" panose="020B0504020202020204" pitchFamily="34" charset="77"/>
          </a:endParaRPr>
        </a:p>
      </dsp:txBody>
      <dsp:txXfrm>
        <a:off x="1735747" y="0"/>
        <a:ext cx="1614071" cy="1305401"/>
      </dsp:txXfrm>
    </dsp:sp>
    <dsp:sp modelId="{4378E4C5-B3C6-8E42-A2DF-30335393F04C}">
      <dsp:nvSpPr>
        <dsp:cNvPr id="0" name=""/>
        <dsp:cNvSpPr/>
      </dsp:nvSpPr>
      <dsp:spPr>
        <a:xfrm>
          <a:off x="1897154" y="1305401"/>
          <a:ext cx="1291256" cy="28283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>
              <a:latin typeface="Avenir Next LT Pro" panose="020B0504020202020204" pitchFamily="34" charset="77"/>
            </a:rPr>
            <a:t>Individu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swasta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menentukan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produksi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distribusi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barang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jasa</a:t>
          </a:r>
          <a:endParaRPr lang="en-US" sz="1500" kern="1200" dirty="0">
            <a:latin typeface="Avenir Next LT Pro" panose="020B0504020202020204" pitchFamily="34" charset="77"/>
          </a:endParaRPr>
        </a:p>
      </dsp:txBody>
      <dsp:txXfrm>
        <a:off x="1934974" y="1343221"/>
        <a:ext cx="1215616" cy="2752730"/>
      </dsp:txXfrm>
    </dsp:sp>
    <dsp:sp modelId="{B8787ABB-07FD-4B45-9F95-C50654A94232}">
      <dsp:nvSpPr>
        <dsp:cNvPr id="0" name=""/>
        <dsp:cNvSpPr/>
      </dsp:nvSpPr>
      <dsp:spPr>
        <a:xfrm>
          <a:off x="3470873" y="0"/>
          <a:ext cx="1614071" cy="4351339"/>
        </a:xfrm>
        <a:prstGeom prst="roundRect">
          <a:avLst>
            <a:gd name="adj" fmla="val 10000"/>
          </a:avLst>
        </a:prstGeom>
        <a:solidFill>
          <a:srgbClr val="FF8AD8">
            <a:alpha val="10000"/>
          </a:srgb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Avenir Next LT Pro" panose="020B0504020202020204" pitchFamily="34" charset="77"/>
            </a:rPr>
            <a:t>Campuran</a:t>
          </a:r>
          <a:endParaRPr lang="en-US" sz="2200" kern="1200" dirty="0">
            <a:latin typeface="Avenir Next LT Pro" panose="020B0504020202020204" pitchFamily="34" charset="77"/>
          </a:endParaRPr>
        </a:p>
      </dsp:txBody>
      <dsp:txXfrm>
        <a:off x="3470873" y="0"/>
        <a:ext cx="1614071" cy="1305401"/>
      </dsp:txXfrm>
    </dsp:sp>
    <dsp:sp modelId="{654DD795-B9D3-B64E-9EEE-C904C67674F8}">
      <dsp:nvSpPr>
        <dsp:cNvPr id="0" name=""/>
        <dsp:cNvSpPr/>
      </dsp:nvSpPr>
      <dsp:spPr>
        <a:xfrm>
          <a:off x="3632281" y="1305401"/>
          <a:ext cx="1291256" cy="28283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>
              <a:latin typeface="Avenir Next LT Pro" panose="020B0504020202020204" pitchFamily="34" charset="77"/>
            </a:rPr>
            <a:t>Pemerintah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swasta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mengambil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bagian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dalam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menentukan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produksi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distribusi</a:t>
          </a:r>
          <a:r>
            <a:rPr lang="tr-TR" sz="1500" kern="1200" dirty="0">
              <a:latin typeface="Avenir Next LT Pro" panose="020B0504020202020204" pitchFamily="34" charset="77"/>
            </a:rPr>
            <a:t> </a:t>
          </a:r>
          <a:r>
            <a:rPr lang="tr-TR" sz="1500" kern="1200" dirty="0" err="1">
              <a:latin typeface="Avenir Next LT Pro" panose="020B0504020202020204" pitchFamily="34" charset="77"/>
            </a:rPr>
            <a:t>barang</a:t>
          </a:r>
          <a:r>
            <a:rPr lang="tr-TR" sz="1500" kern="1200" dirty="0">
              <a:latin typeface="Avenir Next LT Pro" panose="020B0504020202020204" pitchFamily="34" charset="77"/>
            </a:rPr>
            <a:t> dan </a:t>
          </a:r>
          <a:r>
            <a:rPr lang="tr-TR" sz="1500" kern="1200" dirty="0" err="1">
              <a:latin typeface="Avenir Next LT Pro" panose="020B0504020202020204" pitchFamily="34" charset="77"/>
            </a:rPr>
            <a:t>jasa</a:t>
          </a:r>
          <a:endParaRPr lang="en-US" sz="1500" kern="1200" dirty="0">
            <a:latin typeface="Avenir Next LT Pro" panose="020B0504020202020204" pitchFamily="34" charset="77"/>
          </a:endParaRPr>
        </a:p>
      </dsp:txBody>
      <dsp:txXfrm>
        <a:off x="3670101" y="1343221"/>
        <a:ext cx="1215616" cy="2752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F6D81-91AB-F545-92B6-1E6AD16F0629}">
      <dsp:nvSpPr>
        <dsp:cNvPr id="0" name=""/>
        <dsp:cNvSpPr/>
      </dsp:nvSpPr>
      <dsp:spPr>
        <a:xfrm>
          <a:off x="0" y="1853"/>
          <a:ext cx="508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6ABF8-8E0E-A549-B40A-29B9136637D8}">
      <dsp:nvSpPr>
        <dsp:cNvPr id="0" name=""/>
        <dsp:cNvSpPr/>
      </dsp:nvSpPr>
      <dsp:spPr>
        <a:xfrm>
          <a:off x="0" y="1853"/>
          <a:ext cx="1342332" cy="126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kern="120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 (GK) </a:t>
          </a:r>
          <a:endParaRPr lang="en-ID" sz="1400" b="0" kern="1200" dirty="0">
            <a:solidFill>
              <a:srgbClr val="129179"/>
            </a:solidFill>
            <a:latin typeface="Avenir Next LT Pro" panose="020B0504020202020204" pitchFamily="34" charset="77"/>
          </a:endParaRPr>
        </a:p>
      </dsp:txBody>
      <dsp:txXfrm>
        <a:off x="0" y="1853"/>
        <a:ext cx="1342332" cy="1263845"/>
      </dsp:txXfrm>
    </dsp:sp>
    <dsp:sp modelId="{C524D2CB-959B-BE49-A7C7-E6753943F911}">
      <dsp:nvSpPr>
        <dsp:cNvPr id="0" name=""/>
        <dsp:cNvSpPr/>
      </dsp:nvSpPr>
      <dsp:spPr>
        <a:xfrm>
          <a:off x="1412507" y="59244"/>
          <a:ext cx="3672483" cy="1147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77"/>
            </a:rPr>
            <a:t>Nilai rupiah </a:t>
          </a:r>
          <a:r>
            <a:rPr lang="en-US" sz="1400" kern="1200" dirty="0" err="1">
              <a:latin typeface="Avenir Next LT Pro" panose="020B0504020202020204" pitchFamily="34" charset="77"/>
            </a:rPr>
            <a:t>pengeluaran</a:t>
          </a:r>
          <a:r>
            <a:rPr lang="en-US" sz="1400" kern="1200" dirty="0">
              <a:latin typeface="Avenir Next LT Pro" panose="020B0504020202020204" pitchFamily="34" charset="77"/>
            </a:rPr>
            <a:t> minimum yang </a:t>
          </a:r>
          <a:r>
            <a:rPr lang="en-US" sz="1400" kern="1200" dirty="0" err="1">
              <a:latin typeface="Avenir Next LT Pro" panose="020B0504020202020204" pitchFamily="34" charset="77"/>
            </a:rPr>
            <a:t>diperlukan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seseorang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untuk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memenuhi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kebutuhan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pokok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hidupnya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selama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sebulan</a:t>
          </a:r>
          <a:r>
            <a:rPr lang="en-US" sz="1400" kern="1200" dirty="0">
              <a:latin typeface="Avenir Next LT Pro" panose="020B0504020202020204" pitchFamily="34" charset="77"/>
            </a:rPr>
            <a:t>, </a:t>
          </a:r>
          <a:r>
            <a:rPr lang="en-US" sz="1400" kern="1200" dirty="0" err="1">
              <a:latin typeface="Avenir Next LT Pro" panose="020B0504020202020204" pitchFamily="34" charset="77"/>
            </a:rPr>
            <a:t>baik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kebutuhan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makanan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maupun</a:t>
          </a:r>
          <a:r>
            <a:rPr lang="en-US" sz="1400" kern="1200" dirty="0">
              <a:latin typeface="Avenir Next LT Pro" panose="020B0504020202020204" pitchFamily="34" charset="77"/>
            </a:rPr>
            <a:t> non-</a:t>
          </a:r>
          <a:r>
            <a:rPr lang="en-US" sz="1400" kern="1200" dirty="0" err="1">
              <a:latin typeface="Avenir Next LT Pro" panose="020B0504020202020204" pitchFamily="34" charset="77"/>
            </a:rPr>
            <a:t>makanan</a:t>
          </a:r>
          <a:endParaRPr lang="en-ID" sz="1400" kern="1200" dirty="0">
            <a:latin typeface="Avenir Next LT Pro" panose="020B0504020202020204" pitchFamily="34" charset="77"/>
          </a:endParaRPr>
        </a:p>
      </dsp:txBody>
      <dsp:txXfrm>
        <a:off x="1412507" y="59244"/>
        <a:ext cx="3672483" cy="1147828"/>
      </dsp:txXfrm>
    </dsp:sp>
    <dsp:sp modelId="{458291AB-BA89-C54A-B9AB-EFE6AD0B4629}">
      <dsp:nvSpPr>
        <dsp:cNvPr id="0" name=""/>
        <dsp:cNvSpPr/>
      </dsp:nvSpPr>
      <dsp:spPr>
        <a:xfrm>
          <a:off x="1342332" y="1207072"/>
          <a:ext cx="37426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2896-4211-9447-A536-D6BF3C2741D4}">
      <dsp:nvSpPr>
        <dsp:cNvPr id="0" name=""/>
        <dsp:cNvSpPr/>
      </dsp:nvSpPr>
      <dsp:spPr>
        <a:xfrm>
          <a:off x="0" y="1265698"/>
          <a:ext cx="508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48CEF-D489-704A-B022-1F8C211326AA}">
      <dsp:nvSpPr>
        <dsp:cNvPr id="0" name=""/>
        <dsp:cNvSpPr/>
      </dsp:nvSpPr>
      <dsp:spPr>
        <a:xfrm>
          <a:off x="0" y="1265698"/>
          <a:ext cx="1342332" cy="126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kern="120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 </a:t>
          </a:r>
          <a:r>
            <a:rPr lang="en-US" sz="1400" b="0" kern="1200" dirty="0" err="1">
              <a:solidFill>
                <a:srgbClr val="129179"/>
              </a:solidFill>
              <a:latin typeface="Avenir Next LT Pro" panose="020B0504020202020204" pitchFamily="34" charset="77"/>
            </a:rPr>
            <a:t>Makanan</a:t>
          </a: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 (GKM) </a:t>
          </a:r>
          <a:endParaRPr lang="en-ID" sz="1400" b="0" kern="1200" dirty="0">
            <a:solidFill>
              <a:srgbClr val="129179"/>
            </a:solidFill>
            <a:latin typeface="Avenir Next LT Pro" panose="020B0504020202020204" pitchFamily="34" charset="77"/>
          </a:endParaRPr>
        </a:p>
      </dsp:txBody>
      <dsp:txXfrm>
        <a:off x="0" y="1265698"/>
        <a:ext cx="1342332" cy="1263845"/>
      </dsp:txXfrm>
    </dsp:sp>
    <dsp:sp modelId="{88FAD20F-5506-614A-876E-38EB1E3133B3}">
      <dsp:nvSpPr>
        <dsp:cNvPr id="0" name=""/>
        <dsp:cNvSpPr/>
      </dsp:nvSpPr>
      <dsp:spPr>
        <a:xfrm>
          <a:off x="1412507" y="1323089"/>
          <a:ext cx="3672483" cy="1147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77"/>
            </a:rPr>
            <a:t>Nilai </a:t>
          </a:r>
          <a:r>
            <a:rPr lang="en-US" sz="1400" kern="1200" dirty="0" err="1">
              <a:latin typeface="Avenir Next LT Pro" panose="020B0504020202020204" pitchFamily="34" charset="77"/>
            </a:rPr>
            <a:t>pengeluaran</a:t>
          </a:r>
          <a:r>
            <a:rPr lang="en-US" sz="1400" kern="1200" dirty="0">
              <a:latin typeface="Avenir Next LT Pro" panose="020B0504020202020204" pitchFamily="34" charset="77"/>
            </a:rPr>
            <a:t> minimum </a:t>
          </a:r>
          <a:r>
            <a:rPr lang="en-US" sz="1400" kern="1200" dirty="0" err="1">
              <a:latin typeface="Avenir Next LT Pro" panose="020B0504020202020204" pitchFamily="34" charset="77"/>
            </a:rPr>
            <a:t>untuk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kebutuhan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makanan</a:t>
          </a:r>
          <a:r>
            <a:rPr lang="en-US" sz="1400" kern="1200" dirty="0">
              <a:latin typeface="Avenir Next LT Pro" panose="020B0504020202020204" pitchFamily="34" charset="77"/>
            </a:rPr>
            <a:t> yang </a:t>
          </a:r>
          <a:r>
            <a:rPr lang="en-US" sz="1400" kern="1200" dirty="0" err="1">
              <a:latin typeface="Avenir Next LT Pro" panose="020B0504020202020204" pitchFamily="34" charset="77"/>
            </a:rPr>
            <a:t>disetarakan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dengan</a:t>
          </a:r>
          <a:r>
            <a:rPr lang="en-US" sz="1400" kern="1200" dirty="0">
              <a:latin typeface="Avenir Next LT Pro" panose="020B0504020202020204" pitchFamily="34" charset="77"/>
            </a:rPr>
            <a:t> 2100 </a:t>
          </a:r>
          <a:r>
            <a:rPr lang="en-US" sz="1400" kern="1200" dirty="0" err="1">
              <a:latin typeface="Avenir Next LT Pro" panose="020B0504020202020204" pitchFamily="34" charset="77"/>
            </a:rPr>
            <a:t>kilokalori</a:t>
          </a:r>
          <a:r>
            <a:rPr lang="en-US" sz="1400" kern="1200" dirty="0">
              <a:latin typeface="Avenir Next LT Pro" panose="020B0504020202020204" pitchFamily="34" charset="77"/>
            </a:rPr>
            <a:t> per </a:t>
          </a:r>
          <a:r>
            <a:rPr lang="en-US" sz="1400" kern="1200" dirty="0" err="1">
              <a:latin typeface="Avenir Next LT Pro" panose="020B0504020202020204" pitchFamily="34" charset="77"/>
            </a:rPr>
            <a:t>kapita</a:t>
          </a:r>
          <a:r>
            <a:rPr lang="en-US" sz="1400" kern="1200" dirty="0">
              <a:latin typeface="Avenir Next LT Pro" panose="020B0504020202020204" pitchFamily="34" charset="77"/>
            </a:rPr>
            <a:t> per </a:t>
          </a:r>
          <a:r>
            <a:rPr lang="en-US" sz="1400" kern="1200" dirty="0" err="1">
              <a:latin typeface="Avenir Next LT Pro" panose="020B0504020202020204" pitchFamily="34" charset="77"/>
            </a:rPr>
            <a:t>hari</a:t>
          </a:r>
          <a:r>
            <a:rPr lang="en-US" sz="1400" kern="1200" dirty="0">
              <a:latin typeface="Avenir Next LT Pro" panose="020B0504020202020204" pitchFamily="34" charset="77"/>
            </a:rPr>
            <a:t>. </a:t>
          </a:r>
          <a:endParaRPr lang="en-ID" sz="1400" kern="1200" dirty="0">
            <a:latin typeface="Avenir Next LT Pro" panose="020B0504020202020204" pitchFamily="34" charset="77"/>
          </a:endParaRPr>
        </a:p>
      </dsp:txBody>
      <dsp:txXfrm>
        <a:off x="1412507" y="1323089"/>
        <a:ext cx="3672483" cy="1147828"/>
      </dsp:txXfrm>
    </dsp:sp>
    <dsp:sp modelId="{7477114A-A751-8D4C-8B1F-2A9A963E0EBE}">
      <dsp:nvSpPr>
        <dsp:cNvPr id="0" name=""/>
        <dsp:cNvSpPr/>
      </dsp:nvSpPr>
      <dsp:spPr>
        <a:xfrm>
          <a:off x="1342332" y="2470917"/>
          <a:ext cx="37426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7FA6A-8576-BE41-B13E-20642F711124}">
      <dsp:nvSpPr>
        <dsp:cNvPr id="0" name=""/>
        <dsp:cNvSpPr/>
      </dsp:nvSpPr>
      <dsp:spPr>
        <a:xfrm>
          <a:off x="0" y="2529543"/>
          <a:ext cx="508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0D689-7C50-324F-8C5F-C5A84FE8FCA7}">
      <dsp:nvSpPr>
        <dsp:cNvPr id="0" name=""/>
        <dsp:cNvSpPr/>
      </dsp:nvSpPr>
      <dsp:spPr>
        <a:xfrm>
          <a:off x="0" y="2529543"/>
          <a:ext cx="1342332" cy="126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Garis </a:t>
          </a:r>
          <a:r>
            <a:rPr lang="en-US" sz="1400" b="0" kern="1200" dirty="0" err="1">
              <a:solidFill>
                <a:srgbClr val="129179"/>
              </a:solidFill>
              <a:latin typeface="Avenir Next LT Pro" panose="020B0504020202020204" pitchFamily="34" charset="77"/>
            </a:rPr>
            <a:t>Kemiskinan</a:t>
          </a: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 Non-</a:t>
          </a:r>
          <a:r>
            <a:rPr lang="en-US" sz="1400" b="0" kern="1200" dirty="0" err="1">
              <a:solidFill>
                <a:srgbClr val="129179"/>
              </a:solidFill>
              <a:latin typeface="Avenir Next LT Pro" panose="020B0504020202020204" pitchFamily="34" charset="77"/>
            </a:rPr>
            <a:t>Makanan</a:t>
          </a:r>
          <a:r>
            <a:rPr lang="en-US" sz="1400" b="0" kern="1200" dirty="0">
              <a:solidFill>
                <a:srgbClr val="129179"/>
              </a:solidFill>
              <a:latin typeface="Avenir Next LT Pro" panose="020B0504020202020204" pitchFamily="34" charset="77"/>
            </a:rPr>
            <a:t> (GKNM) </a:t>
          </a:r>
          <a:endParaRPr lang="en-ID" sz="1400" b="0" kern="1200" dirty="0">
            <a:solidFill>
              <a:srgbClr val="129179"/>
            </a:solidFill>
            <a:latin typeface="Avenir Next LT Pro" panose="020B0504020202020204" pitchFamily="34" charset="77"/>
          </a:endParaRPr>
        </a:p>
      </dsp:txBody>
      <dsp:txXfrm>
        <a:off x="0" y="2529543"/>
        <a:ext cx="1342332" cy="1263845"/>
      </dsp:txXfrm>
    </dsp:sp>
    <dsp:sp modelId="{23143B15-DEF3-F24A-8D11-06275ED48A97}">
      <dsp:nvSpPr>
        <dsp:cNvPr id="0" name=""/>
        <dsp:cNvSpPr/>
      </dsp:nvSpPr>
      <dsp:spPr>
        <a:xfrm>
          <a:off x="1412507" y="2586935"/>
          <a:ext cx="3672483" cy="1147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77"/>
            </a:rPr>
            <a:t>Nilai </a:t>
          </a:r>
          <a:r>
            <a:rPr lang="en-US" sz="1400" kern="1200" dirty="0" err="1">
              <a:latin typeface="Avenir Next LT Pro" panose="020B0504020202020204" pitchFamily="34" charset="77"/>
            </a:rPr>
            <a:t>pengeluaran</a:t>
          </a:r>
          <a:r>
            <a:rPr lang="en-US" sz="1400" kern="1200" dirty="0">
              <a:latin typeface="Avenir Next LT Pro" panose="020B0504020202020204" pitchFamily="34" charset="77"/>
            </a:rPr>
            <a:t> minimum </a:t>
          </a:r>
          <a:r>
            <a:rPr lang="en-US" sz="1400" kern="1200" dirty="0" err="1">
              <a:latin typeface="Avenir Next LT Pro" panose="020B0504020202020204" pitchFamily="34" charset="77"/>
            </a:rPr>
            <a:t>untuk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kebutuhan</a:t>
          </a:r>
          <a:r>
            <a:rPr lang="en-US" sz="1400" kern="1200" dirty="0">
              <a:latin typeface="Avenir Next LT Pro" panose="020B0504020202020204" pitchFamily="34" charset="77"/>
            </a:rPr>
            <a:t> non-</a:t>
          </a:r>
          <a:r>
            <a:rPr lang="en-US" sz="1400" kern="1200" dirty="0" err="1">
              <a:latin typeface="Avenir Next LT Pro" panose="020B0504020202020204" pitchFamily="34" charset="77"/>
            </a:rPr>
            <a:t>makanan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berupa</a:t>
          </a:r>
          <a:r>
            <a:rPr lang="en-US" sz="1400" kern="1200" dirty="0">
              <a:latin typeface="Avenir Next LT Pro" panose="020B0504020202020204" pitchFamily="34" charset="77"/>
            </a:rPr>
            <a:t> </a:t>
          </a:r>
          <a:r>
            <a:rPr lang="en-US" sz="1400" kern="1200" dirty="0" err="1">
              <a:latin typeface="Avenir Next LT Pro" panose="020B0504020202020204" pitchFamily="34" charset="77"/>
            </a:rPr>
            <a:t>perumahan</a:t>
          </a:r>
          <a:r>
            <a:rPr lang="en-US" sz="1400" kern="1200" dirty="0">
              <a:latin typeface="Avenir Next LT Pro" panose="020B0504020202020204" pitchFamily="34" charset="77"/>
            </a:rPr>
            <a:t>, </a:t>
          </a:r>
          <a:r>
            <a:rPr lang="en-US" sz="1400" kern="1200" dirty="0" err="1">
              <a:latin typeface="Avenir Next LT Pro" panose="020B0504020202020204" pitchFamily="34" charset="77"/>
            </a:rPr>
            <a:t>sandang</a:t>
          </a:r>
          <a:r>
            <a:rPr lang="en-US" sz="1400" kern="1200" dirty="0">
              <a:latin typeface="Avenir Next LT Pro" panose="020B0504020202020204" pitchFamily="34" charset="77"/>
            </a:rPr>
            <a:t>, </a:t>
          </a:r>
          <a:r>
            <a:rPr lang="en-US" sz="1400" kern="1200" dirty="0" err="1">
              <a:latin typeface="Avenir Next LT Pro" panose="020B0504020202020204" pitchFamily="34" charset="77"/>
            </a:rPr>
            <a:t>pendidikan</a:t>
          </a:r>
          <a:r>
            <a:rPr lang="en-US" sz="1400" kern="1200" dirty="0">
              <a:latin typeface="Avenir Next LT Pro" panose="020B0504020202020204" pitchFamily="34" charset="77"/>
            </a:rPr>
            <a:t> dan </a:t>
          </a:r>
          <a:r>
            <a:rPr lang="en-US" sz="1400" kern="1200" dirty="0" err="1">
              <a:latin typeface="Avenir Next LT Pro" panose="020B0504020202020204" pitchFamily="34" charset="77"/>
            </a:rPr>
            <a:t>kesehatan</a:t>
          </a:r>
          <a:r>
            <a:rPr lang="en-US" sz="1400" kern="1200" dirty="0">
              <a:latin typeface="Avenir Next LT Pro" panose="020B0504020202020204" pitchFamily="34" charset="77"/>
            </a:rPr>
            <a:t>. </a:t>
          </a:r>
          <a:endParaRPr lang="en-ID" sz="1400" kern="1200" dirty="0">
            <a:latin typeface="Avenir Next LT Pro" panose="020B0504020202020204" pitchFamily="34" charset="77"/>
          </a:endParaRPr>
        </a:p>
      </dsp:txBody>
      <dsp:txXfrm>
        <a:off x="1412507" y="2586935"/>
        <a:ext cx="3672483" cy="1147828"/>
      </dsp:txXfrm>
    </dsp:sp>
    <dsp:sp modelId="{6E287ECD-F646-274B-9D29-E7DA9D6B7CDA}">
      <dsp:nvSpPr>
        <dsp:cNvPr id="0" name=""/>
        <dsp:cNvSpPr/>
      </dsp:nvSpPr>
      <dsp:spPr>
        <a:xfrm>
          <a:off x="1342332" y="3734763"/>
          <a:ext cx="37426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577AA-161A-3D4E-AA1B-07350879C8EA}">
      <dsp:nvSpPr>
        <dsp:cNvPr id="0" name=""/>
        <dsp:cNvSpPr/>
      </dsp:nvSpPr>
      <dsp:spPr>
        <a:xfrm>
          <a:off x="9723" y="84919"/>
          <a:ext cx="2906300" cy="1743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21B9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venir Next LT Pro" panose="020B0504020202020204" pitchFamily="34" charset="77"/>
            </a:rPr>
            <a:t>Mengurangi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pertumbuhan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penduduk</a:t>
          </a:r>
          <a:r>
            <a:rPr lang="en-US" sz="1800" kern="1200" dirty="0">
              <a:latin typeface="Avenir Next LT Pro" panose="020B0504020202020204" pitchFamily="34" charset="77"/>
            </a:rPr>
            <a:t>, </a:t>
          </a:r>
          <a:r>
            <a:rPr lang="en-US" sz="1800" kern="1200" dirty="0" err="1">
              <a:latin typeface="Avenir Next LT Pro" panose="020B0504020202020204" pitchFamily="34" charset="77"/>
            </a:rPr>
            <a:t>diantaranya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karena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peningkatan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kesejahteraan</a:t>
          </a:r>
          <a:r>
            <a:rPr lang="en-US" sz="1800" kern="1200" dirty="0">
              <a:latin typeface="Avenir Next LT Pro" panose="020B0504020202020204" pitchFamily="34" charset="77"/>
            </a:rPr>
            <a:t> </a:t>
          </a:r>
          <a:r>
            <a:rPr lang="en-US" sz="1800" kern="1200" dirty="0" err="1">
              <a:latin typeface="Avenir Next LT Pro" panose="020B0504020202020204" pitchFamily="34" charset="77"/>
            </a:rPr>
            <a:t>perempuan</a:t>
          </a:r>
          <a:endParaRPr lang="en-ID" sz="1800" kern="1200" dirty="0">
            <a:latin typeface="Avenir Next LT Pro" panose="020B0504020202020204" pitchFamily="34" charset="77"/>
          </a:endParaRPr>
        </a:p>
      </dsp:txBody>
      <dsp:txXfrm>
        <a:off x="60797" y="135993"/>
        <a:ext cx="2804152" cy="1641632"/>
      </dsp:txXfrm>
    </dsp:sp>
    <dsp:sp modelId="{56332436-D731-8949-A17F-DD0039264F4F}">
      <dsp:nvSpPr>
        <dsp:cNvPr id="0" name=""/>
        <dsp:cNvSpPr/>
      </dsp:nvSpPr>
      <dsp:spPr>
        <a:xfrm>
          <a:off x="3206654" y="596428"/>
          <a:ext cx="616135" cy="720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Next LT Pro" panose="020B0504020202020204" pitchFamily="34" charset="77"/>
          </a:endParaRPr>
        </a:p>
      </dsp:txBody>
      <dsp:txXfrm>
        <a:off x="3206654" y="740580"/>
        <a:ext cx="431295" cy="432458"/>
      </dsp:txXfrm>
    </dsp:sp>
    <dsp:sp modelId="{6A1D4A0B-EF41-FD4A-BB68-B93C80F2B3F8}">
      <dsp:nvSpPr>
        <dsp:cNvPr id="0" name=""/>
        <dsp:cNvSpPr/>
      </dsp:nvSpPr>
      <dsp:spPr>
        <a:xfrm>
          <a:off x="4078544" y="84919"/>
          <a:ext cx="2906300" cy="1743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21B9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Next LT Pro" panose="020B0504020202020204" pitchFamily="34" charset="77"/>
            </a:rPr>
            <a:t>Mengurangi penggunaan sumber daya yang tidak efisien</a:t>
          </a:r>
          <a:endParaRPr lang="en-ID" sz="1800" kern="1200">
            <a:latin typeface="Avenir Next LT Pro" panose="020B0504020202020204" pitchFamily="34" charset="77"/>
          </a:endParaRPr>
        </a:p>
      </dsp:txBody>
      <dsp:txXfrm>
        <a:off x="4129618" y="135993"/>
        <a:ext cx="2804152" cy="1641632"/>
      </dsp:txXfrm>
    </dsp:sp>
    <dsp:sp modelId="{1BF99B0A-B42C-A148-8BB2-26DE44A675FF}">
      <dsp:nvSpPr>
        <dsp:cNvPr id="0" name=""/>
        <dsp:cNvSpPr/>
      </dsp:nvSpPr>
      <dsp:spPr>
        <a:xfrm>
          <a:off x="7275475" y="596428"/>
          <a:ext cx="616135" cy="720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Next LT Pro" panose="020B0504020202020204" pitchFamily="34" charset="77"/>
          </a:endParaRPr>
        </a:p>
      </dsp:txBody>
      <dsp:txXfrm>
        <a:off x="7275475" y="740580"/>
        <a:ext cx="431295" cy="432458"/>
      </dsp:txXfrm>
    </dsp:sp>
    <dsp:sp modelId="{61B7C209-DF1B-144D-B50A-CEF48A562470}">
      <dsp:nvSpPr>
        <dsp:cNvPr id="0" name=""/>
        <dsp:cNvSpPr/>
      </dsp:nvSpPr>
      <dsp:spPr>
        <a:xfrm>
          <a:off x="8147365" y="84919"/>
          <a:ext cx="2906300" cy="1743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21B9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Next LT Pro" panose="020B0504020202020204" pitchFamily="34" charset="77"/>
            </a:rPr>
            <a:t>Mengurangi degradasi lingkungan</a:t>
          </a:r>
          <a:endParaRPr lang="en-ID" sz="1800" kern="1200">
            <a:latin typeface="Avenir Next LT Pro" panose="020B0504020202020204" pitchFamily="34" charset="77"/>
          </a:endParaRPr>
        </a:p>
      </dsp:txBody>
      <dsp:txXfrm>
        <a:off x="8198439" y="135993"/>
        <a:ext cx="2804152" cy="1641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8F6F-D91E-1742-903E-E38A66764FCB}">
      <dsp:nvSpPr>
        <dsp:cNvPr id="0" name=""/>
        <dsp:cNvSpPr/>
      </dsp:nvSpPr>
      <dsp:spPr>
        <a:xfrm>
          <a:off x="0" y="58767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Avenir Next LT Pro" panose="020B0504020202020204" pitchFamily="34" charset="77"/>
            </a:rPr>
            <a:t>Valuasi</a:t>
          </a:r>
          <a:r>
            <a:rPr lang="en-US" sz="3000" kern="1200" dirty="0">
              <a:latin typeface="Avenir Next LT Pro" panose="020B0504020202020204" pitchFamily="34" charset="77"/>
            </a:rPr>
            <a:t> </a:t>
          </a:r>
          <a:r>
            <a:rPr lang="en-US" sz="3000" kern="1200" dirty="0" err="1">
              <a:latin typeface="Avenir Next LT Pro" panose="020B0504020202020204" pitchFamily="34" charset="77"/>
            </a:rPr>
            <a:t>Lingkungan</a:t>
          </a:r>
          <a:endParaRPr lang="en-ID" sz="3000" kern="1200" dirty="0">
            <a:latin typeface="Avenir Next LT Pro" panose="020B0504020202020204" pitchFamily="34" charset="77"/>
          </a:endParaRPr>
        </a:p>
      </dsp:txBody>
      <dsp:txXfrm>
        <a:off x="0" y="58767"/>
        <a:ext cx="3024577" cy="1814746"/>
      </dsp:txXfrm>
    </dsp:sp>
    <dsp:sp modelId="{1FB7A217-B4E1-AE41-8CEE-28D765CD18B7}">
      <dsp:nvSpPr>
        <dsp:cNvPr id="0" name=""/>
        <dsp:cNvSpPr/>
      </dsp:nvSpPr>
      <dsp:spPr>
        <a:xfrm>
          <a:off x="3327035" y="58767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1" kern="1200" dirty="0">
              <a:latin typeface="Avenir Next LT Pro" panose="020B0504020202020204" pitchFamily="34" charset="77"/>
            </a:rPr>
            <a:t>Full Cost Pricing</a:t>
          </a:r>
          <a:endParaRPr lang="en-ID" sz="3000" i="1" kern="1200" dirty="0">
            <a:latin typeface="Avenir Next LT Pro" panose="020B0504020202020204" pitchFamily="34" charset="77"/>
          </a:endParaRPr>
        </a:p>
      </dsp:txBody>
      <dsp:txXfrm>
        <a:off x="3327035" y="58767"/>
        <a:ext cx="3024577" cy="1814746"/>
      </dsp:txXfrm>
    </dsp:sp>
    <dsp:sp modelId="{43884830-9416-F740-9829-A5D38BECEF79}">
      <dsp:nvSpPr>
        <dsp:cNvPr id="0" name=""/>
        <dsp:cNvSpPr/>
      </dsp:nvSpPr>
      <dsp:spPr>
        <a:xfrm>
          <a:off x="6654070" y="58767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venir Next LT Pro" panose="020B0504020202020204" pitchFamily="34" charset="77"/>
            </a:rPr>
            <a:t>Subsidi Ramah Lingkungan</a:t>
          </a:r>
          <a:endParaRPr lang="en-ID" sz="3000" kern="1200">
            <a:latin typeface="Avenir Next LT Pro" panose="020B0504020202020204" pitchFamily="34" charset="77"/>
          </a:endParaRPr>
        </a:p>
      </dsp:txBody>
      <dsp:txXfrm>
        <a:off x="6654070" y="58767"/>
        <a:ext cx="3024577" cy="1814746"/>
      </dsp:txXfrm>
    </dsp:sp>
    <dsp:sp modelId="{5634F3C2-8815-EE47-941F-CEEF981E7DDA}">
      <dsp:nvSpPr>
        <dsp:cNvPr id="0" name=""/>
        <dsp:cNvSpPr/>
      </dsp:nvSpPr>
      <dsp:spPr>
        <a:xfrm>
          <a:off x="0" y="2175971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venir Next LT Pro" panose="020B0504020202020204" pitchFamily="34" charset="77"/>
            </a:rPr>
            <a:t>Pengembangan Indikator Lingkungan</a:t>
          </a:r>
          <a:endParaRPr lang="en-ID" sz="3000" kern="1200">
            <a:latin typeface="Avenir Next LT Pro" panose="020B0504020202020204" pitchFamily="34" charset="77"/>
          </a:endParaRPr>
        </a:p>
      </dsp:txBody>
      <dsp:txXfrm>
        <a:off x="0" y="2175971"/>
        <a:ext cx="3024577" cy="1814746"/>
      </dsp:txXfrm>
    </dsp:sp>
    <dsp:sp modelId="{B23F9E49-A018-484A-84DA-BBDA8ECC63FE}">
      <dsp:nvSpPr>
        <dsp:cNvPr id="0" name=""/>
        <dsp:cNvSpPr/>
      </dsp:nvSpPr>
      <dsp:spPr>
        <a:xfrm>
          <a:off x="3327035" y="2175971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1" kern="1200" dirty="0">
              <a:latin typeface="Avenir Next LT Pro" panose="020B0504020202020204" pitchFamily="34" charset="77"/>
            </a:rPr>
            <a:t>Eco-Labelling / Certification</a:t>
          </a:r>
          <a:endParaRPr lang="en-ID" sz="3000" i="1" kern="1200" dirty="0">
            <a:latin typeface="Avenir Next LT Pro" panose="020B0504020202020204" pitchFamily="34" charset="77"/>
          </a:endParaRPr>
        </a:p>
      </dsp:txBody>
      <dsp:txXfrm>
        <a:off x="3327035" y="2175971"/>
        <a:ext cx="3024577" cy="1814746"/>
      </dsp:txXfrm>
    </dsp:sp>
    <dsp:sp modelId="{03198B37-D9EA-3A49-9899-F53125D360B9}">
      <dsp:nvSpPr>
        <dsp:cNvPr id="0" name=""/>
        <dsp:cNvSpPr/>
      </dsp:nvSpPr>
      <dsp:spPr>
        <a:xfrm>
          <a:off x="6654070" y="2175971"/>
          <a:ext cx="3024577" cy="1814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Avenir Next LT Pro" panose="020B0504020202020204" pitchFamily="34" charset="77"/>
            </a:rPr>
            <a:t>Pengentasan</a:t>
          </a:r>
          <a:r>
            <a:rPr lang="en-US" sz="3000" kern="1200" dirty="0">
              <a:latin typeface="Avenir Next LT Pro" panose="020B0504020202020204" pitchFamily="34" charset="77"/>
            </a:rPr>
            <a:t> </a:t>
          </a:r>
          <a:r>
            <a:rPr lang="en-US" sz="3000" kern="1200" dirty="0" err="1">
              <a:latin typeface="Avenir Next LT Pro" panose="020B0504020202020204" pitchFamily="34" charset="77"/>
            </a:rPr>
            <a:t>Kemiskinan</a:t>
          </a:r>
          <a:endParaRPr lang="en-ID" sz="3000" kern="1200" dirty="0">
            <a:latin typeface="Avenir Next LT Pro" panose="020B0504020202020204" pitchFamily="34" charset="77"/>
          </a:endParaRPr>
        </a:p>
      </dsp:txBody>
      <dsp:txXfrm>
        <a:off x="6654070" y="2175971"/>
        <a:ext cx="3024577" cy="1814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B991-AA05-0E40-84B4-7ECB74B4B7A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D8C8B-C9C6-5A4A-8D46-70AEA3E9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15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62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73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9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162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24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702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7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432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4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97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335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9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510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822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48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1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9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46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9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70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2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8665-5DDF-794F-ACF9-DF3BF2FE9EA7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9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5431-A752-1E49-B890-F67021011FD8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BB3D-2B8F-CD46-8999-6EFB12EB954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7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9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9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4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77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09F52-3B4E-E045-A5B0-6C7F9436C05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2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8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DE97-9D26-B448-BCF1-27F6101DFFFA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F0728-215B-304C-8981-3A62E8FA8EE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F3AD-352E-3A40-B8FC-780638416EA4}" type="datetime1">
              <a:rPr lang="en-ID" smtClean="0"/>
              <a:t>12/02/24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EFD9-144D-494B-840C-B1A72BF1EA85}" type="datetime1">
              <a:rPr lang="en-ID" smtClean="0"/>
              <a:t>12/02/24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BA2A-3714-FB44-B62C-E3FEB266C5C7}" type="datetime1">
              <a:rPr lang="en-ID" smtClean="0"/>
              <a:t>12/02/24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9772-1B0A-9043-B43D-9582216093E7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8303-CCF7-9145-B6F7-4BAAB2C428B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D7E7-DDAE-1B44-9424-FAE482E4FF3E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3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9.svg"/><Relationship Id="rId4" Type="http://schemas.openxmlformats.org/officeDocument/2006/relationships/diagramData" Target="../diagrams/data4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25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4.sv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516A-9D90-664A-80B4-5F8EADA8E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67" y="513566"/>
            <a:ext cx="4812939" cy="4443445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latin typeface="Avenir Next LT Pro" panose="020B0504020202020204" pitchFamily="34" charset="77"/>
              </a:rPr>
              <a:t>Topik</a:t>
            </a:r>
            <a:r>
              <a:rPr lang="en-US" sz="4400" dirty="0">
                <a:latin typeface="Avenir Next LT Pro" panose="020B0504020202020204" pitchFamily="34" charset="77"/>
              </a:rPr>
              <a:t> 12</a:t>
            </a:r>
            <a:br>
              <a:rPr lang="en-US" sz="4400" dirty="0">
                <a:latin typeface="Avenir Next LT Pro" panose="020B0504020202020204" pitchFamily="34" charset="77"/>
              </a:rPr>
            </a:br>
            <a:r>
              <a:rPr lang="en-US" sz="4400" dirty="0" err="1">
                <a:latin typeface="Avenir Next LT Pro" panose="020B0504020202020204" pitchFamily="34" charset="77"/>
              </a:rPr>
              <a:t>Keberlanjutan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Manusia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sebagai</a:t>
            </a:r>
            <a:r>
              <a:rPr lang="en-US" sz="4400" dirty="0">
                <a:latin typeface="Avenir Next LT Pro" panose="020B0504020202020204" pitchFamily="34" charset="77"/>
              </a:rPr>
              <a:t> Masyarakat I - </a:t>
            </a:r>
            <a:r>
              <a:rPr lang="en-US" sz="4400" dirty="0" err="1">
                <a:latin typeface="Avenir Next LT Pro" panose="020B0504020202020204" pitchFamily="34" charset="77"/>
              </a:rPr>
              <a:t>Ekonomi</a:t>
            </a:r>
            <a:r>
              <a:rPr lang="en-US" sz="4400" dirty="0">
                <a:latin typeface="Avenir Next LT Pro" panose="020B0504020202020204" pitchFamily="34" charset="77"/>
              </a:rPr>
              <a:t> &amp; </a:t>
            </a:r>
            <a:r>
              <a:rPr lang="en-US" sz="4400" dirty="0" err="1">
                <a:latin typeface="Avenir Next LT Pro" panose="020B0504020202020204" pitchFamily="34" charset="77"/>
              </a:rPr>
              <a:t>Lingkungan</a:t>
            </a:r>
            <a:endParaRPr lang="en-US" sz="4400" dirty="0">
              <a:latin typeface="Avenir Next LT Pro" panose="020B050402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2A02B-7A97-8742-A687-32244FC5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567" y="5149516"/>
            <a:ext cx="5799551" cy="103834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BI-2001 PENGETAHUAN LINGKUNGAN</a:t>
            </a:r>
          </a:p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SEMESTER 2 – 2023/2024</a:t>
            </a:r>
          </a:p>
        </p:txBody>
      </p:sp>
      <p:pic>
        <p:nvPicPr>
          <p:cNvPr id="2050" name="Picture 2" descr="Environment and the economy to feature at major EPA conference - Engineers  Ireland">
            <a:extLst>
              <a:ext uri="{FF2B5EF4-FFF2-40B4-BE49-F238E27FC236}">
                <a16:creationId xmlns:a16="http://schemas.microsoft.com/office/drawing/2014/main" id="{F7E22460-CDFC-B445-AAA2-1DA71B0F3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67689" y="0"/>
            <a:ext cx="6324312" cy="63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7D16F-9E31-FD41-8AB9-A5EB24FF32D6}"/>
              </a:ext>
            </a:extLst>
          </p:cNvPr>
          <p:cNvSpPr txBox="1"/>
          <p:nvPr/>
        </p:nvSpPr>
        <p:spPr>
          <a:xfrm>
            <a:off x="4534454" y="6581001"/>
            <a:ext cx="7657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www.engineersireland.ie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/News/environment-and-the-economy-to-feature-at-major-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epa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-conference</a:t>
            </a:r>
          </a:p>
        </p:txBody>
      </p:sp>
    </p:spTree>
    <p:extLst>
      <p:ext uri="{BB962C8B-B14F-4D97-AF65-F5344CB8AC3E}">
        <p14:creationId xmlns:p14="http://schemas.microsoft.com/office/powerpoint/2010/main" val="237301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Mengapa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Eksternalitas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penentuan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harga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menyebabkan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harga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produksi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barang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jasa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menjadi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lebih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murah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 </a:t>
            </a:r>
            <a:r>
              <a:rPr lang="tr-TR" sz="1800" dirty="0" err="1">
                <a:latin typeface="Avenir Next LT Pro" panose="020B0504020202020204" pitchFamily="34" charset="77"/>
                <a:sym typeface="Wingdings" pitchFamily="2" charset="2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  <a:sym typeface="Wingdings" pitchFamily="2" charset="2"/>
              </a:rPr>
              <a:t>harga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  <a:sym typeface="Wingdings" pitchFamily="2" charset="2"/>
              </a:rPr>
              <a:t>jual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  <a:sym typeface="Wingdings" pitchFamily="2" charset="2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 sama, akan </a:t>
            </a:r>
            <a:r>
              <a:rPr lang="tr-TR" sz="1800" dirty="0" err="1">
                <a:latin typeface="Avenir Next LT Pro" panose="020B0504020202020204" pitchFamily="34" charset="77"/>
                <a:sym typeface="Wingdings" pitchFamily="2" charset="2"/>
              </a:rPr>
              <a:t>didapat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tr-TR" sz="18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keuntungan</a:t>
            </a:r>
            <a:r>
              <a:rPr lang="tr-TR" sz="18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(</a:t>
            </a:r>
            <a:r>
              <a:rPr lang="tr-TR" sz="1800" b="1" i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profit</a:t>
            </a:r>
            <a:r>
              <a:rPr lang="tr-TR" sz="18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) </a:t>
            </a:r>
            <a:r>
              <a:rPr lang="tr-TR" sz="18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lebih</a:t>
            </a:r>
            <a:r>
              <a:rPr lang="tr-TR" sz="18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tr-TR" sz="18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besar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Pertumbuhan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ekonomi </a:t>
            </a:r>
            <a:r>
              <a:rPr lang="tr-TR" sz="1800" dirty="0" err="1">
                <a:latin typeface="Avenir Next LT Pro" panose="020B0504020202020204" pitchFamily="34" charset="77"/>
              </a:rPr>
              <a:t>telah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dianggap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setara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peningkatan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taraf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hidup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Pertumbuhan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gross</a:t>
            </a:r>
            <a:r>
              <a:rPr lang="tr-TR" sz="1800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domestic</a:t>
            </a:r>
            <a:r>
              <a:rPr lang="tr-TR" sz="1800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product</a:t>
            </a:r>
            <a:r>
              <a:rPr lang="tr-TR" sz="1800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</a:rPr>
              <a:t>(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GDP</a:t>
            </a:r>
            <a:r>
              <a:rPr lang="tr-TR" sz="1800" dirty="0">
                <a:latin typeface="Avenir Next LT Pro" panose="020B0504020202020204" pitchFamily="34" charset="77"/>
              </a:rPr>
              <a:t>) </a:t>
            </a:r>
            <a:r>
              <a:rPr lang="tr-TR" sz="1800" dirty="0" err="1">
                <a:latin typeface="Avenir Next LT Pro" panose="020B0504020202020204" pitchFamily="34" charset="77"/>
              </a:rPr>
              <a:t>dianggap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sangat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penting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untuk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stabilitas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kemakmuran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suatu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negara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2231757" y="6581001"/>
            <a:ext cx="9960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www.cespd.org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/article/discourse/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beyon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gdp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-indicators-covid-green-recovery/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5122" name="Picture 2" descr="Beyond GDP Indicators: Covid-19 and the Opportunity of a Greener Recovery">
            <a:extLst>
              <a:ext uri="{FF2B5EF4-FFF2-40B4-BE49-F238E27FC236}">
                <a16:creationId xmlns:a16="http://schemas.microsoft.com/office/drawing/2014/main" id="{3538718E-3328-0748-B0FD-4FAD61917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2550" y="1439723"/>
            <a:ext cx="6099450" cy="47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2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00" marR="0" lvl="0" indent="-71437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B. 	</a:t>
            </a:r>
            <a:r>
              <a:rPr lang="en-US" sz="4000" dirty="0" err="1">
                <a:latin typeface="Avenir Next LT Pro" panose="020B0504020202020204" pitchFamily="34" charset="77"/>
              </a:rPr>
              <a:t>Kemiskinan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sebagai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Sumber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Masalah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Lingkungan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4096899" y="6581001"/>
            <a:ext cx="8095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www.kompasiana.com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/image/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penaulum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/5a27bcffcf78db5b38565762/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hidup-di-bantaran-sungai?page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=1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E51F53-3971-724E-886F-C15F0AD65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495945"/>
            <a:ext cx="5584556" cy="5393409"/>
          </a:xfrm>
          <a:prstGeom prst="roundRect">
            <a:avLst>
              <a:gd name="adj" fmla="val 3422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4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Kemiskinan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Kemiskinan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kondisi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mana </a:t>
            </a:r>
            <a:r>
              <a:rPr lang="tr-TR" sz="1800" dirty="0" err="1">
                <a:latin typeface="Avenir Next LT Pro" panose="020B0504020202020204" pitchFamily="34" charset="77"/>
              </a:rPr>
              <a:t>orang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tidak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memenuhi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kebutuhan</a:t>
            </a:r>
            <a:r>
              <a:rPr lang="tr-TR" sz="1800" dirty="0">
                <a:latin typeface="Avenir Next LT Pro" panose="020B0504020202020204" pitchFamily="34" charset="77"/>
              </a:rPr>
              <a:t> ekonomi </a:t>
            </a:r>
            <a:r>
              <a:rPr lang="tr-TR" sz="1800" dirty="0" err="1">
                <a:latin typeface="Avenir Next LT Pro" panose="020B0504020202020204" pitchFamily="34" charset="77"/>
              </a:rPr>
              <a:t>dasar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mereka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Menurut</a:t>
            </a:r>
            <a:r>
              <a:rPr lang="tr-TR" sz="1800" dirty="0">
                <a:latin typeface="Avenir Next LT Pro" panose="020B0504020202020204" pitchFamily="34" charset="77"/>
              </a:rPr>
              <a:t> Bank </a:t>
            </a:r>
            <a:r>
              <a:rPr lang="tr-TR" sz="1800" dirty="0" err="1">
                <a:latin typeface="Avenir Next LT Pro" panose="020B0504020202020204" pitchFamily="34" charset="77"/>
              </a:rPr>
              <a:t>Dunia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  <a:sym typeface="Wingdings" pitchFamily="2" charset="2"/>
              </a:rPr>
              <a:t> </a:t>
            </a:r>
            <a:r>
              <a:rPr lang="tr-TR" sz="1800" dirty="0" err="1">
                <a:latin typeface="Avenir Next LT Pro" panose="020B0504020202020204" pitchFamily="34" charset="77"/>
              </a:rPr>
              <a:t>penduduk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hidup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pendapatan</a:t>
            </a:r>
            <a:r>
              <a:rPr lang="tr-TR" sz="1800" dirty="0">
                <a:latin typeface="Avenir Next LT Pro" panose="020B0504020202020204" pitchFamily="34" charset="77"/>
              </a:rPr>
              <a:t> &lt;$2,25 </a:t>
            </a:r>
            <a:r>
              <a:rPr lang="tr-TR" sz="1800" dirty="0" err="1">
                <a:latin typeface="Avenir Next LT Pro" panose="020B0504020202020204" pitchFamily="34" charset="77"/>
              </a:rPr>
              <a:t>per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hari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Indonesia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standard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kemiskinan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ditetapkan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oleh</a:t>
            </a:r>
            <a:r>
              <a:rPr lang="tr-TR" sz="1800" dirty="0">
                <a:latin typeface="Avenir Next LT Pro" panose="020B0504020202020204" pitchFamily="34" charset="77"/>
              </a:rPr>
              <a:t> BPS.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Garis </a:t>
            </a:r>
            <a:r>
              <a:rPr lang="en-ID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Kemiskinan</a:t>
            </a: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ID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Maret</a:t>
            </a: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2021 </a:t>
            </a:r>
            <a:r>
              <a:rPr lang="en-ID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sebesar</a:t>
            </a: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Rp472.525,00/ </a:t>
            </a:r>
            <a:r>
              <a:rPr lang="en-ID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kapita</a:t>
            </a: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/</a:t>
            </a:r>
            <a:r>
              <a:rPr lang="en-ID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bulan</a:t>
            </a:r>
            <a:r>
              <a:rPr lang="en-ID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ID" sz="1800" dirty="0">
                <a:latin typeface="Avenir Next LT Pro" panose="020B0504020202020204" pitchFamily="34" charset="77"/>
              </a:rPr>
              <a:t>[GKM </a:t>
            </a:r>
            <a:r>
              <a:rPr lang="en-ID" sz="1800" dirty="0" err="1">
                <a:latin typeface="Avenir Next LT Pro" panose="020B0504020202020204" pitchFamily="34" charset="77"/>
              </a:rPr>
              <a:t>sebesar</a:t>
            </a:r>
            <a:r>
              <a:rPr lang="en-ID" sz="1800" dirty="0">
                <a:latin typeface="Avenir Next LT Pro" panose="020B0504020202020204" pitchFamily="34" charset="77"/>
              </a:rPr>
              <a:t> Rp349.474,00 (73,96%); GKNM Rp123.051,00 (26,04%).</a:t>
            </a:r>
            <a:endParaRPr lang="tr-TR" sz="1800" dirty="0"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Bab 23;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www.bps.go.id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/subject/23/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kemiskinan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-dan-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ketimpangan.html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www.bps.go.id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pressrelease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/2021/07/15/1843/persentase-penduduk-miskin-maret-2021-turun-menjadi-10-14-persen.html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4CE7C5-01E9-DE48-B931-5032A9F17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301373"/>
              </p:ext>
            </p:extLst>
          </p:nvPr>
        </p:nvGraphicFramePr>
        <p:xfrm>
          <a:off x="6592868" y="1959429"/>
          <a:ext cx="5085565" cy="379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627922-95BA-7A47-BCD2-D4B25C08ECE9}"/>
              </a:ext>
            </a:extLst>
          </p:cNvPr>
          <p:cNvSpPr txBox="1"/>
          <p:nvPr/>
        </p:nvSpPr>
        <p:spPr>
          <a:xfrm>
            <a:off x="7343526" y="756483"/>
            <a:ext cx="3477327" cy="578882"/>
          </a:xfrm>
          <a:prstGeom prst="roundRect">
            <a:avLst/>
          </a:prstGeom>
          <a:solidFill>
            <a:srgbClr val="F0513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GK = GKM + GKNM</a:t>
            </a:r>
          </a:p>
        </p:txBody>
      </p:sp>
    </p:spTree>
    <p:extLst>
      <p:ext uri="{BB962C8B-B14F-4D97-AF65-F5344CB8AC3E}">
        <p14:creationId xmlns:p14="http://schemas.microsoft.com/office/powerpoint/2010/main" val="376944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Kemiskinan</a:t>
            </a:r>
            <a:r>
              <a:rPr lang="en-US" sz="2800" dirty="0">
                <a:latin typeface="Avenir Next LT Pro" panose="020B0504020202020204" pitchFamily="34" charset="77"/>
              </a:rPr>
              <a:t> &amp; </a:t>
            </a:r>
            <a:r>
              <a:rPr lang="en-US" sz="2800" dirty="0" err="1">
                <a:latin typeface="Avenir Next LT Pro" panose="020B0504020202020204" pitchFamily="34" charset="77"/>
              </a:rPr>
              <a:t>Isu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Lingkungan</a:t>
            </a:r>
            <a:endParaRPr lang="en-US" sz="2800" dirty="0"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116519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Masih </a:t>
            </a:r>
            <a:r>
              <a:rPr lang="en-US" sz="1800" dirty="0" err="1">
                <a:latin typeface="Avenir Next LT Pro" panose="020B0504020202020204" pitchFamily="34" charset="77"/>
              </a:rPr>
              <a:t>ingat</a:t>
            </a:r>
            <a:r>
              <a:rPr lang="en-US" sz="1800" dirty="0">
                <a:latin typeface="Avenir Next LT Pro" panose="020B0504020202020204" pitchFamily="34" charset="77"/>
              </a:rPr>
              <a:t> model IPAT?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model </a:t>
            </a:r>
            <a:r>
              <a:rPr lang="en-US" sz="1800" dirty="0" err="1">
                <a:latin typeface="Avenir Next LT Pro" panose="020B0504020202020204" pitchFamily="34" charset="77"/>
              </a:rPr>
              <a:t>ini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dampak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ditentukan</a:t>
            </a:r>
            <a:r>
              <a:rPr lang="en-US" sz="1800" dirty="0">
                <a:latin typeface="Avenir Next LT Pro" panose="020B0504020202020204" pitchFamily="34" charset="77"/>
              </a:rPr>
              <a:t> oleh </a:t>
            </a:r>
            <a:r>
              <a:rPr lang="en-US" sz="1800" dirty="0" err="1">
                <a:latin typeface="Avenir Next LT Pro" panose="020B0504020202020204" pitchFamily="34" charset="77"/>
              </a:rPr>
              <a:t>populasi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tingkat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konsumsi</a:t>
            </a:r>
            <a:r>
              <a:rPr lang="en-US" sz="1800" dirty="0">
                <a:latin typeface="Avenir Next LT Pro" panose="020B0504020202020204" pitchFamily="34" charset="77"/>
              </a:rPr>
              <a:t> per </a:t>
            </a:r>
            <a:r>
              <a:rPr lang="en-US" sz="1800" dirty="0" err="1">
                <a:latin typeface="Avenir Next LT Pro" panose="020B0504020202020204" pitchFamily="34" charset="77"/>
              </a:rPr>
              <a:t>kapita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teknoologi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digunakan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manusia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Pada </a:t>
            </a:r>
            <a:r>
              <a:rPr lang="en-US" sz="1800" dirty="0" err="1">
                <a:latin typeface="Avenir Next LT Pro" panose="020B0504020202020204" pitchFamily="34" charset="77"/>
              </a:rPr>
              <a:t>kondisi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keterbatasan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dirty="0" err="1">
                <a:latin typeface="Avenir Next LT Pro" panose="020B0504020202020204" pitchFamily="34" charset="77"/>
              </a:rPr>
              <a:t>kemiskinan</a:t>
            </a:r>
            <a:r>
              <a:rPr lang="en-US" sz="1800" dirty="0">
                <a:latin typeface="Avenir Next LT Pro" panose="020B0504020202020204" pitchFamily="34" charset="77"/>
              </a:rPr>
              <a:t>), </a:t>
            </a:r>
            <a:r>
              <a:rPr lang="en-US" sz="1800" dirty="0" err="1">
                <a:latin typeface="Avenir Next LT Pro" panose="020B0504020202020204" pitchFamily="34" charset="77"/>
              </a:rPr>
              <a:t>masyarakat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dihadapkan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keterbatasan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pilihan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menggunakan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jenis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jumlah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sumber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baik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secara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langsung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maupun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diperjualbelikan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581001"/>
            <a:ext cx="1186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BF775D4-1F15-3C43-A82B-2F50876C1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5438" y="1590806"/>
            <a:ext cx="5682943" cy="2757113"/>
          </a:xfrm>
          <a:prstGeom prst="roundRect">
            <a:avLst>
              <a:gd name="adj" fmla="val 316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40E3C-16EE-E745-8AF2-C73EBE48058C}"/>
              </a:ext>
            </a:extLst>
          </p:cNvPr>
          <p:cNvSpPr txBox="1"/>
          <p:nvPr/>
        </p:nvSpPr>
        <p:spPr>
          <a:xfrm>
            <a:off x="8080619" y="784314"/>
            <a:ext cx="217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Model IPAT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FE46-2CC6-5B4C-8695-1DC7EE75160C}"/>
              </a:ext>
            </a:extLst>
          </p:cNvPr>
          <p:cNvSpPr txBox="1"/>
          <p:nvPr/>
        </p:nvSpPr>
        <p:spPr>
          <a:xfrm>
            <a:off x="6592868" y="4464815"/>
            <a:ext cx="5085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1638" indent="-401638">
              <a:buFont typeface="Wingdings" pitchFamily="2" charset="2"/>
              <a:buChar char="q"/>
            </a:pPr>
            <a:r>
              <a:rPr lang="en-US" dirty="0" err="1">
                <a:latin typeface="Avenir Next LT Pro" panose="020B0504020202020204" pitchFamily="34" charset="77"/>
              </a:rPr>
              <a:t>Selain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itu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masyarakat</a:t>
            </a:r>
            <a:r>
              <a:rPr lang="en-US" dirty="0">
                <a:latin typeface="Avenir Next LT Pro" panose="020B0504020202020204" pitchFamily="34" charset="77"/>
              </a:rPr>
              <a:t> juga </a:t>
            </a:r>
            <a:r>
              <a:rPr lang="en-US" dirty="0" err="1">
                <a:latin typeface="Avenir Next LT Pro" panose="020B0504020202020204" pitchFamily="34" charset="77"/>
              </a:rPr>
              <a:t>akan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dihadapkan</a:t>
            </a:r>
            <a:r>
              <a:rPr lang="en-US" dirty="0">
                <a:latin typeface="Avenir Next LT Pro" panose="020B0504020202020204" pitchFamily="34" charset="77"/>
              </a:rPr>
              <a:t> pada </a:t>
            </a:r>
            <a:r>
              <a:rPr lang="en-US" dirty="0" err="1">
                <a:latin typeface="Avenir Next LT Pro" panose="020B0504020202020204" pitchFamily="34" charset="77"/>
              </a:rPr>
              <a:t>keterbatasan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pilihan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teknologi</a:t>
            </a:r>
            <a:r>
              <a:rPr lang="en-US" dirty="0">
                <a:latin typeface="Avenir Next LT Pro" panose="020B0504020202020204" pitchFamily="34" charset="77"/>
              </a:rPr>
              <a:t> yang </a:t>
            </a:r>
            <a:r>
              <a:rPr lang="en-US" dirty="0" err="1">
                <a:latin typeface="Avenir Next LT Pro" panose="020B0504020202020204" pitchFamily="34" charset="77"/>
              </a:rPr>
              <a:t>digunakan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hingga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tak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jarang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harus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menggunakan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teknologi</a:t>
            </a:r>
            <a:r>
              <a:rPr lang="en-US" dirty="0">
                <a:latin typeface="Avenir Next LT Pro" panose="020B0504020202020204" pitchFamily="34" charset="77"/>
              </a:rPr>
              <a:t> yang </a:t>
            </a:r>
            <a:r>
              <a:rPr lang="en-US" dirty="0" err="1">
                <a:latin typeface="Avenir Next LT Pro" panose="020B0504020202020204" pitchFamily="34" charset="77"/>
              </a:rPr>
              <a:t>tidak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ramah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326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Dampak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Pengentasan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Kemiskinan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0E2A4F-E42A-AA4E-AD01-F5FDA875BC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521278"/>
              </p:ext>
            </p:extLst>
          </p:nvPr>
        </p:nvGraphicFramePr>
        <p:xfrm>
          <a:off x="513567" y="1825624"/>
          <a:ext cx="11063390" cy="1913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581001"/>
            <a:ext cx="1186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16D99-F124-E04A-AFE2-881B9FFA9E6C}"/>
              </a:ext>
            </a:extLst>
          </p:cNvPr>
          <p:cNvSpPr txBox="1"/>
          <p:nvPr/>
        </p:nvSpPr>
        <p:spPr>
          <a:xfrm>
            <a:off x="513567" y="4686300"/>
            <a:ext cx="286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Variabel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Population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(P) </a:t>
            </a:r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dalam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model IPAT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0EA51-EA1D-5C45-A998-EB19AAC1B4F8}"/>
              </a:ext>
            </a:extLst>
          </p:cNvPr>
          <p:cNvSpPr txBox="1"/>
          <p:nvPr/>
        </p:nvSpPr>
        <p:spPr>
          <a:xfrm>
            <a:off x="4612038" y="4686300"/>
            <a:ext cx="28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Variabel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Population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(P), </a:t>
            </a:r>
            <a:r>
              <a:rPr lang="en-US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Affluence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(A), &amp; Technology (T) </a:t>
            </a:r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dalam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model IPAT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01606-FD32-834A-AAD2-758EA6593DC5}"/>
              </a:ext>
            </a:extLst>
          </p:cNvPr>
          <p:cNvSpPr txBox="1"/>
          <p:nvPr/>
        </p:nvSpPr>
        <p:spPr>
          <a:xfrm>
            <a:off x="8710510" y="4686300"/>
            <a:ext cx="286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Variabel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Impact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(I) </a:t>
            </a:r>
            <a:r>
              <a:rPr lang="en-US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dalam</a:t>
            </a:r>
            <a:r>
              <a:rPr lang="en-US" dirty="0">
                <a:solidFill>
                  <a:srgbClr val="521B93"/>
                </a:solidFill>
                <a:latin typeface="Avenir Next LT Pro" panose="020B0504020202020204" pitchFamily="34" charset="77"/>
              </a:rPr>
              <a:t> model IPAT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A6079A-17D5-C446-B249-A0E37708E636}"/>
              </a:ext>
            </a:extLst>
          </p:cNvPr>
          <p:cNvCxnSpPr>
            <a:endCxn id="7" idx="0"/>
          </p:cNvCxnSpPr>
          <p:nvPr/>
        </p:nvCxnSpPr>
        <p:spPr>
          <a:xfrm>
            <a:off x="1946790" y="3739243"/>
            <a:ext cx="1" cy="947057"/>
          </a:xfrm>
          <a:prstGeom prst="straightConnector1">
            <a:avLst/>
          </a:prstGeom>
          <a:ln w="76200">
            <a:solidFill>
              <a:srgbClr val="521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F46B2-608D-C141-A7EF-680308A9A33C}"/>
              </a:ext>
            </a:extLst>
          </p:cNvPr>
          <p:cNvCxnSpPr/>
          <p:nvPr/>
        </p:nvCxnSpPr>
        <p:spPr>
          <a:xfrm>
            <a:off x="6045261" y="3739243"/>
            <a:ext cx="1" cy="947057"/>
          </a:xfrm>
          <a:prstGeom prst="straightConnector1">
            <a:avLst/>
          </a:prstGeom>
          <a:ln w="76200">
            <a:solidFill>
              <a:srgbClr val="521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A3C661-76A2-7743-B04D-FE80E1721982}"/>
              </a:ext>
            </a:extLst>
          </p:cNvPr>
          <p:cNvCxnSpPr/>
          <p:nvPr/>
        </p:nvCxnSpPr>
        <p:spPr>
          <a:xfrm>
            <a:off x="10143732" y="3739243"/>
            <a:ext cx="1" cy="947057"/>
          </a:xfrm>
          <a:prstGeom prst="straightConnector1">
            <a:avLst/>
          </a:prstGeom>
          <a:ln w="76200">
            <a:solidFill>
              <a:srgbClr val="521B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6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4895443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3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Penggunaan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Perangkat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Ekonomi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dalam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Penanganan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Masalah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Lingkungan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pic>
        <p:nvPicPr>
          <p:cNvPr id="7" name="Picture 4" descr="Lembaga Ekolabel Indonesia – For Sustainability and Community Livelihood">
            <a:extLst>
              <a:ext uri="{FF2B5EF4-FFF2-40B4-BE49-F238E27FC236}">
                <a16:creationId xmlns:a16="http://schemas.microsoft.com/office/drawing/2014/main" id="{E2D69D07-9F42-F54B-97CA-8F2B5438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95946"/>
            <a:ext cx="5393410" cy="53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5875" indent="-15875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Ekologi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atau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konvensional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dianggap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tidak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i="1" dirty="0">
                <a:latin typeface="Avenir Next LT Pro" panose="020B0504020202020204" pitchFamily="34" charset="77"/>
              </a:rPr>
              <a:t>sustainable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Perkembangan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terbaru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mengarah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pendekatan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memasukan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nilai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atau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sebagai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bagian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system </a:t>
            </a:r>
            <a:r>
              <a:rPr lang="en-US" sz="1800" dirty="0" err="1">
                <a:latin typeface="Avenir Next LT Pro" panose="020B0504020202020204" pitchFamily="34" charset="77"/>
              </a:rPr>
              <a:t>ekonominya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sehingga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dikenal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sebagai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Ecological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atau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Environmental Economy</a:t>
            </a:r>
            <a:r>
              <a:rPr lang="en-US" sz="1800" i="1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Ekologi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melihat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semua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aktivitas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sebagai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subsistem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biosfer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bergantung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sumber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jasa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Modal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BE9D8-1E75-CC4D-9D9B-186C3629BB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313110"/>
            <a:ext cx="6096000" cy="4231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CD153-73A5-744C-9575-5DAFA7E38E6A}"/>
              </a:ext>
            </a:extLst>
          </p:cNvPr>
          <p:cNvSpPr txBox="1"/>
          <p:nvPr/>
        </p:nvSpPr>
        <p:spPr>
          <a:xfrm>
            <a:off x="5617029" y="-636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D2FCD-83E4-7247-ADD0-A2C87BE210F2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68534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5875" indent="-15875" algn="ctr">
              <a:lnSpc>
                <a:spcPct val="100000"/>
              </a:lnSpc>
            </a:pPr>
            <a:r>
              <a:rPr lang="en-US" sz="28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Low Throughput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8" y="1825625"/>
            <a:ext cx="3713876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Ekologi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fokus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persediaan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terbatas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banyak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sumber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tidak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adanya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pengganti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bagi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sebagian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besar</a:t>
            </a:r>
            <a:r>
              <a:rPr lang="en-US" sz="1800" dirty="0">
                <a:latin typeface="Avenir Next LT Pro" panose="020B0504020202020204" pitchFamily="34" charset="77"/>
              </a:rPr>
              <a:t> Modal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Karenanya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fokus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harus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bergeser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i="1" dirty="0">
                <a:latin typeface="Avenir Next LT Pro" panose="020B0504020202020204" pitchFamily="34" charset="77"/>
              </a:rPr>
              <a:t>growth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inovasi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pembangunan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, dan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perbaikan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mencapai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sistem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sosial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berkelanjutan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D153-73A5-744C-9575-5DAFA7E38E6A}"/>
              </a:ext>
            </a:extLst>
          </p:cNvPr>
          <p:cNvSpPr txBox="1"/>
          <p:nvPr/>
        </p:nvSpPr>
        <p:spPr>
          <a:xfrm>
            <a:off x="5617029" y="-636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D2FCD-83E4-7247-ADD0-A2C87BE210F2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7F6E9-6BCD-9049-9E39-76FF44A29C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1509" y="1825625"/>
            <a:ext cx="7800449" cy="2653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4C7C0-4DA0-6E4B-AD58-D21F727FF980}"/>
              </a:ext>
            </a:extLst>
          </p:cNvPr>
          <p:cNvSpPr txBox="1"/>
          <p:nvPr/>
        </p:nvSpPr>
        <p:spPr>
          <a:xfrm>
            <a:off x="4391509" y="4714054"/>
            <a:ext cx="7286923" cy="13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Salah </a:t>
            </a:r>
            <a:r>
              <a:rPr lang="en-US" sz="1800" dirty="0" err="1">
                <a:latin typeface="Avenir Next LT Pro" panose="020B0504020202020204" pitchFamily="34" charset="77"/>
              </a:rPr>
              <a:t>satunya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bisa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dinyatakan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model </a:t>
            </a:r>
            <a:r>
              <a:rPr lang="en-US" sz="1800" b="1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low throughput economy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latin typeface="Avenir Next LT Pro" panose="020B0504020202020204" pitchFamily="34" charset="77"/>
              </a:rPr>
              <a:t>mencoba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memanfaatkan</a:t>
            </a:r>
            <a:r>
              <a:rPr lang="en-US" sz="1800" dirty="0">
                <a:latin typeface="Avenir Next LT Pro" panose="020B0504020202020204" pitchFamily="34" charset="77"/>
              </a:rPr>
              <a:t> Modal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terbatas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secara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efisien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sehingga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menghasilkan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lebih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sedikit</a:t>
            </a:r>
            <a:r>
              <a:rPr lang="en-US" dirty="0">
                <a:latin typeface="Avenir Next LT Pro" panose="020B0504020202020204" pitchFamily="34" charset="77"/>
              </a:rPr>
              <a:t>  </a:t>
            </a:r>
            <a:r>
              <a:rPr lang="en-US" dirty="0" err="1">
                <a:latin typeface="Avenir Next LT Pro" panose="020B0504020202020204" pitchFamily="34" charset="77"/>
              </a:rPr>
              <a:t>limbah</a:t>
            </a:r>
            <a:r>
              <a:rPr lang="en-US" dirty="0">
                <a:latin typeface="Avenir Next LT Pro" panose="020B0504020202020204" pitchFamily="34" charset="77"/>
              </a:rPr>
              <a:t> dan </a:t>
            </a:r>
            <a:r>
              <a:rPr lang="en-US" dirty="0" err="1">
                <a:latin typeface="Avenir Next LT Pro" panose="020B0504020202020204" pitchFamily="34" charset="77"/>
              </a:rPr>
              <a:t>kerusakan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.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342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Beberapa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Pendekatan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Dilakukan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581001"/>
            <a:ext cx="1186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8369F2-4A5E-6C4F-9CD0-B6B642431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963462"/>
              </p:ext>
            </p:extLst>
          </p:nvPr>
        </p:nvGraphicFramePr>
        <p:xfrm>
          <a:off x="513567" y="1926772"/>
          <a:ext cx="9678648" cy="404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FF24700-17FD-4D43-81C6-7028E08A59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5252" y="1653168"/>
            <a:ext cx="583096" cy="583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8F0FEC-EAC0-D346-82F8-BD09F7686561}"/>
              </a:ext>
            </a:extLst>
          </p:cNvPr>
          <p:cNvSpPr txBox="1"/>
          <p:nvPr/>
        </p:nvSpPr>
        <p:spPr>
          <a:xfrm>
            <a:off x="5168348" y="1620289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  <a:latin typeface="Avenir Next LT Pro" panose="020B0504020202020204" pitchFamily="34" charset="77"/>
              </a:rPr>
              <a:t>Sudah</a:t>
            </a:r>
            <a:r>
              <a:rPr lang="en-US" sz="1200" dirty="0">
                <a:solidFill>
                  <a:srgbClr val="C00000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rgbClr val="C00000"/>
                </a:solidFill>
                <a:latin typeface="Avenir Next LT Pro" panose="020B0504020202020204" pitchFamily="34" charset="77"/>
              </a:rPr>
              <a:t>pernah</a:t>
            </a:r>
            <a:r>
              <a:rPr lang="en-US" sz="1200" dirty="0">
                <a:solidFill>
                  <a:srgbClr val="C00000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rgbClr val="C00000"/>
                </a:solidFill>
                <a:latin typeface="Avenir Next LT Pro" panose="020B0504020202020204" pitchFamily="34" charset="77"/>
              </a:rPr>
              <a:t>dibahas</a:t>
            </a:r>
            <a:endParaRPr lang="en-US" sz="12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263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Valuasi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D6EA12-51C1-7D48-9764-66A089E1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Merupakan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pendekatan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memperkirakan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nilai</a:t>
            </a:r>
            <a:r>
              <a:rPr lang="en-US" sz="1800" dirty="0">
                <a:latin typeface="Avenir Next LT Pro" panose="020B0504020202020204" pitchFamily="34" charset="77"/>
              </a:rPr>
              <a:t> modal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bumi</a:t>
            </a:r>
            <a:r>
              <a:rPr lang="en-US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Salah </a:t>
            </a:r>
            <a:r>
              <a:rPr lang="en-US" sz="1800" dirty="0" err="1">
                <a:latin typeface="Avenir Next LT Pro" panose="020B0504020202020204" pitchFamily="34" charset="77"/>
              </a:rPr>
              <a:t>satu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caranya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melibatkan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estimasi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nilai</a:t>
            </a:r>
            <a:r>
              <a:rPr lang="en-US" sz="1800" dirty="0">
                <a:latin typeface="Avenir Next LT Pro" panose="020B0504020202020204" pitchFamily="34" charset="77"/>
              </a:rPr>
              <a:t> uang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jasa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Misalnya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menggunakan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pendekatan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ini</a:t>
            </a:r>
            <a:r>
              <a:rPr lang="en-US" sz="1800" dirty="0">
                <a:latin typeface="Avenir Next LT Pro" panose="020B0504020202020204" pitchFamily="34" charset="77"/>
              </a:rPr>
              <a:t>, Robert Costanza </a:t>
            </a:r>
            <a:r>
              <a:rPr lang="en-US" sz="1800" dirty="0" err="1">
                <a:latin typeface="Avenir Next LT Pro" panose="020B0504020202020204" pitchFamily="34" charset="77"/>
              </a:rPr>
              <a:t>dkk</a:t>
            </a:r>
            <a:r>
              <a:rPr lang="en-US" sz="1800" dirty="0">
                <a:latin typeface="Avenir Next LT Pro" panose="020B0504020202020204" pitchFamily="34" charset="77"/>
              </a:rPr>
              <a:t>. </a:t>
            </a:r>
            <a:r>
              <a:rPr lang="en-US" sz="1800" dirty="0" err="1">
                <a:latin typeface="Avenir Next LT Pro" panose="020B0504020202020204" pitchFamily="34" charset="77"/>
              </a:rPr>
              <a:t>memperkirakan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nilai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17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jasa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ekosistem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disediakan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oleh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bioma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utama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Bumi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adalah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setidaknya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$125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triliun</a:t>
            </a:r>
            <a:r>
              <a:rPr lang="en-US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per </a:t>
            </a:r>
            <a:r>
              <a:rPr lang="en-US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tahun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dirty="0" err="1">
                <a:latin typeface="Avenir Next LT Pro" panose="020B0504020202020204" pitchFamily="34" charset="77"/>
              </a:rPr>
              <a:t>hampir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2x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lipat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nilai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aktivitas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dunia pada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tahun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2014</a:t>
            </a:r>
            <a:r>
              <a:rPr lang="en-US" sz="1800" dirty="0">
                <a:latin typeface="Avenir Next LT Pro" panose="020B0504020202020204" pitchFamily="34" charset="77"/>
              </a:rPr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5FD55-6603-8942-948E-DA6A026263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9134" y="1825625"/>
            <a:ext cx="6592866" cy="39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Capaian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Pembelajaran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Topik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D153-73A5-744C-9575-5DAFA7E38E6A}"/>
              </a:ext>
            </a:extLst>
          </p:cNvPr>
          <p:cNvSpPr txBox="1"/>
          <p:nvPr/>
        </p:nvSpPr>
        <p:spPr>
          <a:xfrm>
            <a:off x="5617029" y="-636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CB2790-C876-0C4A-9467-2E6271779C52}"/>
              </a:ext>
            </a:extLst>
          </p:cNvPr>
          <p:cNvSpPr txBox="1">
            <a:spLocks/>
          </p:cNvSpPr>
          <p:nvPr/>
        </p:nvSpPr>
        <p:spPr>
          <a:xfrm>
            <a:off x="513567" y="1825625"/>
            <a:ext cx="5085567" cy="2397054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Mahasiswa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dapat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prinsip-prinsip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ekonomi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penting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yang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terkait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dengan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isu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penggunaan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perangkat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ekonomi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dalam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penanganan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masalah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; dan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isu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kemiskinan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sebagai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salah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satu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sumber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masalah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B823748-9F14-5245-BF67-9EB4EEED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7" y="5311412"/>
            <a:ext cx="861639" cy="86163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A0E4585-6B41-CA46-B6D7-F5C7F6EC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26" y="5313043"/>
            <a:ext cx="860009" cy="860008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F82C7090-0846-7945-AB5B-E920A6DB3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055" y="5311416"/>
            <a:ext cx="861635" cy="86163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13232E7-5D67-C84C-B69A-22F89ACA9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984" y="5311416"/>
            <a:ext cx="861635" cy="8616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CE9BAA-BF62-B44B-BDBD-04076404E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913" y="5901370"/>
            <a:ext cx="2423520" cy="271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ED067C-CE6C-9B47-8945-CCF67396CE1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1760" y="1590806"/>
            <a:ext cx="5984005" cy="39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Valuasi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186A76-3023-4C48-851A-8582C3DF2D72}"/>
              </a:ext>
            </a:extLst>
          </p:cNvPr>
          <p:cNvGrpSpPr/>
          <p:nvPr/>
        </p:nvGrpSpPr>
        <p:grpSpPr>
          <a:xfrm>
            <a:off x="5223354" y="167082"/>
            <a:ext cx="6798365" cy="5940874"/>
            <a:chOff x="4451205" y="45072"/>
            <a:chExt cx="7617220" cy="67234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392396-838F-F849-9C87-346FB0BF5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1205" y="45072"/>
              <a:ext cx="7617220" cy="5136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57D1FB3-6A85-3F45-AA33-4A44C613F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1205" y="5181094"/>
              <a:ext cx="7617220" cy="1587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4270468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Valuasi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tidak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dilakukan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latin typeface="Avenir Next LT Pro" panose="020B0504020202020204" pitchFamily="34" charset="77"/>
              </a:rPr>
              <a:t>jasa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masih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berfungsi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baik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namun</a:t>
            </a:r>
            <a:r>
              <a:rPr lang="en-US" sz="1800" dirty="0">
                <a:latin typeface="Avenir Next LT Pro" panose="020B0504020202020204" pitchFamily="34" charset="77"/>
              </a:rPr>
              <a:t> juga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digunakan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memprediksi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nilai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kerugian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jika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suatu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rusak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sehingga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jasa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ekosistemnya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tidak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lagi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dinikmati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4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latin typeface="Avenir Next LT Pro" panose="020B0504020202020204" pitchFamily="34" charset="77"/>
              </a:rPr>
              <a:t>Valuasi</a:t>
            </a:r>
            <a:r>
              <a:rPr lang="en-US" sz="2400" dirty="0"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latin typeface="Avenir Next LT Pro" panose="020B0504020202020204" pitchFamily="34" charset="77"/>
              </a:rPr>
              <a:t>Lingkungan</a:t>
            </a:r>
            <a:endParaRPr lang="en-US" sz="2400" i="1" dirty="0"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BF909C-4B94-1B4E-94C0-A0D167AF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3171742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pendekatan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ini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selanjutnya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dilakukan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cost-benefit analysis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digunakan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memilih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kebijakan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lebih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baik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antara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beberapa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tipe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eksploitasi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sumber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dampak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yang  </a:t>
            </a:r>
            <a:r>
              <a:rPr lang="en-US" sz="1800" dirty="0" err="1">
                <a:latin typeface="Avenir Next LT Pro" panose="020B0504020202020204" pitchFamily="34" charset="77"/>
              </a:rPr>
              <a:t>berbeda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12" name="Picture 2" descr="Converting waste gas to energy | The New Economy Reports">
            <a:extLst>
              <a:ext uri="{FF2B5EF4-FFF2-40B4-BE49-F238E27FC236}">
                <a16:creationId xmlns:a16="http://schemas.microsoft.com/office/drawing/2014/main" id="{DA19B10C-36BC-EE43-940E-69EE46BB6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009" y="501042"/>
            <a:ext cx="5578982" cy="3653455"/>
          </a:xfrm>
          <a:prstGeom prst="roundRect">
            <a:avLst>
              <a:gd name="adj" fmla="val 431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76A02-576B-1640-9BC0-B88C4F5B77C3}"/>
              </a:ext>
            </a:extLst>
          </p:cNvPr>
          <p:cNvSpPr txBox="1"/>
          <p:nvPr/>
        </p:nvSpPr>
        <p:spPr>
          <a:xfrm>
            <a:off x="4915129" y="681037"/>
            <a:ext cx="3236592" cy="369332"/>
          </a:xfrm>
          <a:prstGeom prst="rect">
            <a:avLst/>
          </a:prstGeom>
          <a:solidFill>
            <a:srgbClr val="129179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Contoh</a:t>
            </a:r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Cost-Benefit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EA6A6C-9C6F-884D-8047-5A0908F74838}"/>
              </a:ext>
            </a:extLst>
          </p:cNvPr>
          <p:cNvSpPr txBox="1">
            <a:spLocks/>
          </p:cNvSpPr>
          <p:nvPr/>
        </p:nvSpPr>
        <p:spPr>
          <a:xfrm>
            <a:off x="4625009" y="4154497"/>
            <a:ext cx="7053424" cy="2022466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20000"/>
              </a:lnSpc>
              <a:buNone/>
            </a:pPr>
            <a:r>
              <a:rPr lang="en-US" sz="1600" dirty="0">
                <a:latin typeface="Avenir Next LT Pro" panose="020B0504020202020204" pitchFamily="34" charset="77"/>
              </a:rPr>
              <a:t>Kita </a:t>
            </a:r>
            <a:r>
              <a:rPr lang="en-US" sz="1600" dirty="0" err="1">
                <a:latin typeface="Avenir Next LT Pro" panose="020B0504020202020204" pitchFamily="34" charset="77"/>
              </a:rPr>
              <a:t>dapat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menghitung</a:t>
            </a:r>
            <a:r>
              <a:rPr lang="en-US" sz="1600" dirty="0">
                <a:latin typeface="Avenir Next LT Pro" panose="020B0504020202020204" pitchFamily="34" charset="77"/>
              </a:rPr>
              <a:t> mana yang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menguntungkan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secara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antara</a:t>
            </a:r>
            <a:r>
              <a:rPr lang="en-US" sz="1600" dirty="0">
                <a:latin typeface="Avenir Next LT Pro" panose="020B0504020202020204" pitchFamily="34" charset="77"/>
              </a:rPr>
              <a:t>:</a:t>
            </a:r>
          </a:p>
          <a:p>
            <a:pPr marL="357188" lvl="1" indent="-357188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Mencemari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limbah</a:t>
            </a:r>
            <a:r>
              <a:rPr lang="en-US" sz="1600" dirty="0">
                <a:latin typeface="Avenir Next LT Pro" panose="020B0504020202020204" pitchFamily="34" charset="77"/>
              </a:rPr>
              <a:t> gas </a:t>
            </a:r>
            <a:r>
              <a:rPr lang="en-US" sz="1600" dirty="0" err="1">
                <a:latin typeface="Avenir Next LT Pro" panose="020B0504020202020204" pitchFamily="34" charset="77"/>
              </a:rPr>
              <a:t>berbahaya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lalu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menerapkan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teknologi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untuk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membersihkan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udara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atau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marL="357188" lvl="1" indent="-357188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Sejak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awal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menerapkan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teknologi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bersih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menghasilkan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sedikit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limbah</a:t>
            </a:r>
            <a:r>
              <a:rPr lang="en-US" sz="1600" dirty="0">
                <a:latin typeface="Avenir Next LT Pro" panose="020B0504020202020204" pitchFamily="34" charset="77"/>
              </a:rPr>
              <a:t> gas </a:t>
            </a:r>
            <a:r>
              <a:rPr lang="en-US" sz="1600" dirty="0" err="1">
                <a:latin typeface="Avenir Next LT Pro" panose="020B0504020202020204" pitchFamily="34" charset="77"/>
              </a:rPr>
              <a:t>berbahaya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82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Subsidi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Ramah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1568065" y="6581001"/>
            <a:ext cx="10623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news.mongabay.com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/2020/07/indonesia-subsidy-palm-oil-biodiesel-producers-smallholders-b30/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5" y="1825625"/>
            <a:ext cx="7504001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Berbagai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bidang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berdampak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negatif</a:t>
            </a:r>
            <a:r>
              <a:rPr lang="en-US" sz="1600" dirty="0">
                <a:latin typeface="Avenir Next LT Pro" panose="020B0504020202020204" pitchFamily="34" charset="77"/>
              </a:rPr>
              <a:t> pada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menikmati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subsidi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memungkinkannya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beroperasi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ongkos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rendah</a:t>
            </a:r>
            <a:r>
              <a:rPr lang="en-US" sz="1600" dirty="0">
                <a:latin typeface="Avenir Next LT Pro" panose="020B0504020202020204" pitchFamily="34" charset="77"/>
              </a:rPr>
              <a:t> dan profit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tinggi</a:t>
            </a:r>
            <a:r>
              <a:rPr lang="en-US" sz="1600" dirty="0">
                <a:latin typeface="Avenir Next LT Pro" panose="020B0504020202020204" pitchFamily="34" charset="77"/>
              </a:rPr>
              <a:t>. 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Subsidi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penangkapan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ikan </a:t>
            </a:r>
            <a:r>
              <a:rPr lang="en-US" sz="1600" dirty="0">
                <a:latin typeface="Avenir Next LT Pro" panose="020B0504020202020204" pitchFamily="34" charset="77"/>
              </a:rPr>
              <a:t>yang </a:t>
            </a:r>
            <a:r>
              <a:rPr lang="en-US" sz="1600" dirty="0" err="1">
                <a:latin typeface="Avenir Next LT Pro" panose="020B0504020202020204" pitchFamily="34" charset="77"/>
              </a:rPr>
              <a:t>tidak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ramah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dapat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menyebabkan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overfishing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Subsidi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bahan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bakar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fosil</a:t>
            </a:r>
            <a:r>
              <a:rPr lang="en-US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dapat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mengurangi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potensi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pengalihan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ke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penggunaan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bakar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i="1" dirty="0">
                <a:latin typeface="Avenir Next LT Pro" panose="020B0504020202020204" pitchFamily="34" charset="77"/>
              </a:rPr>
              <a:t>sustainable; </a:t>
            </a:r>
            <a:r>
              <a:rPr lang="en-US" sz="1600" dirty="0" err="1">
                <a:latin typeface="Avenir Next LT Pro" panose="020B0504020202020204" pitchFamily="34" charset="77"/>
              </a:rPr>
              <a:t>dsb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Harus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beralih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ke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subsidi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lebih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menguntungkan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bagi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keberlanjutan</a:t>
            </a:r>
            <a:r>
              <a:rPr lang="en-US" sz="16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endParaRPr lang="en-US" sz="1600" b="1" dirty="0">
              <a:solidFill>
                <a:srgbClr val="129179"/>
              </a:solidFill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Penurunan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atau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penghilangan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subsidi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penggunaan</a:t>
            </a:r>
            <a:r>
              <a:rPr lang="en-US" sz="1600" dirty="0">
                <a:latin typeface="Avenir Next LT Pro" panose="020B0504020202020204" pitchFamily="34" charset="77"/>
              </a:rPr>
              <a:t> batu bara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Subsidi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individu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atau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perusahaan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berkomitmen</a:t>
            </a:r>
            <a:r>
              <a:rPr lang="en-US" sz="1600" dirty="0">
                <a:latin typeface="Avenir Next LT Pro" panose="020B0504020202020204" pitchFamily="34" charset="77"/>
              </a:rPr>
              <a:t> pada </a:t>
            </a:r>
            <a:r>
              <a:rPr lang="en-US" sz="1600" dirty="0" err="1">
                <a:latin typeface="Avenir Next LT Pro" panose="020B0504020202020204" pitchFamily="34" charset="77"/>
              </a:rPr>
              <a:t>pencegahan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polusi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kehutanan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pertanian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berkelanjutan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konservasi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pasokan</a:t>
            </a:r>
            <a:r>
              <a:rPr lang="en-US" sz="1600" dirty="0">
                <a:latin typeface="Avenir Next LT Pro" panose="020B0504020202020204" pitchFamily="34" charset="77"/>
              </a:rPr>
              <a:t> air, </a:t>
            </a:r>
            <a:r>
              <a:rPr lang="en-US" sz="1600" dirty="0" err="1">
                <a:latin typeface="Avenir Next LT Pro" panose="020B0504020202020204" pitchFamily="34" charset="77"/>
              </a:rPr>
              <a:t>peningkatan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efisiensi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energi</a:t>
            </a:r>
            <a:r>
              <a:rPr lang="en-US" sz="1600" dirty="0">
                <a:latin typeface="Avenir Next LT Pro" panose="020B0504020202020204" pitchFamily="34" charset="77"/>
              </a:rPr>
              <a:t>, dan </a:t>
            </a:r>
            <a:r>
              <a:rPr lang="en-US" sz="1600" dirty="0" err="1">
                <a:latin typeface="Avenir Next LT Pro" panose="020B0504020202020204" pitchFamily="34" charset="77"/>
              </a:rPr>
              <a:t>penggunaan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energi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terbarukan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15364" name="Picture 4" descr="Indonesia lavishes $195m subsidy on palm biodiesel producers over  smallholders">
            <a:extLst>
              <a:ext uri="{FF2B5EF4-FFF2-40B4-BE49-F238E27FC236}">
                <a16:creationId xmlns:a16="http://schemas.microsoft.com/office/drawing/2014/main" id="{A1139E17-571F-CD47-83E5-5E494FE69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17566" y="0"/>
            <a:ext cx="4174434" cy="636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7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Indikator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6377563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Pertumbuhan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biasanya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diukur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persentase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perubahan</a:t>
            </a:r>
            <a:r>
              <a:rPr lang="en-US" sz="1600" dirty="0">
                <a:latin typeface="Avenir Next LT Pro" panose="020B0504020202020204" pitchFamily="34" charset="77"/>
              </a:rPr>
              <a:t> per </a:t>
            </a:r>
            <a:r>
              <a:rPr lang="en-US" sz="1600" dirty="0" err="1">
                <a:latin typeface="Avenir Next LT Pro" panose="020B0504020202020204" pitchFamily="34" charset="77"/>
              </a:rPr>
              <a:t>tahun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dalam</a:t>
            </a:r>
            <a:r>
              <a:rPr lang="en-US" sz="1600" dirty="0">
                <a:latin typeface="Avenir Next LT Pro" panose="020B0504020202020204" pitchFamily="34" charset="77"/>
              </a:rPr>
              <a:t> GDP (dan GDP per </a:t>
            </a:r>
            <a:r>
              <a:rPr lang="en-US" sz="1600" dirty="0" err="1">
                <a:latin typeface="Avenir Next LT Pro" panose="020B0504020202020204" pitchFamily="34" charset="77"/>
              </a:rPr>
              <a:t>kapita</a:t>
            </a:r>
            <a:r>
              <a:rPr lang="en-US" sz="1600" dirty="0">
                <a:latin typeface="Avenir Next LT Pro" panose="020B0504020202020204" pitchFamily="34" charset="77"/>
              </a:rPr>
              <a:t>) </a:t>
            </a:r>
            <a:r>
              <a:rPr lang="en-US" sz="1600" dirty="0" err="1">
                <a:latin typeface="Avenir Next LT Pro" panose="020B0504020202020204" pitchFamily="34" charset="77"/>
              </a:rPr>
              <a:t>suatu</a:t>
            </a:r>
            <a:r>
              <a:rPr lang="en-US" sz="1600" dirty="0">
                <a:latin typeface="Avenir Next LT Pro" panose="020B0504020202020204" pitchFamily="34" charset="77"/>
              </a:rPr>
              <a:t> negara yang </a:t>
            </a:r>
            <a:r>
              <a:rPr lang="en-US" sz="1600" dirty="0" err="1">
                <a:latin typeface="Avenir Next LT Pro" panose="020B0504020202020204" pitchFamily="34" charset="77"/>
              </a:rPr>
              <a:t>sayangnya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tidak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memperhitungkan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dampak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di </a:t>
            </a:r>
            <a:r>
              <a:rPr lang="en-US" sz="1600" dirty="0" err="1">
                <a:latin typeface="Avenir Next LT Pro" panose="020B0504020202020204" pitchFamily="34" charset="77"/>
              </a:rPr>
              <a:t>dalamnya</a:t>
            </a:r>
            <a:r>
              <a:rPr lang="en-US" sz="16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Ekonom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ilmuwan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menyerukan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pengembangan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penggunaan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indikator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baru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disebut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indikator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(</a:t>
            </a:r>
            <a:r>
              <a:rPr lang="en-US" sz="16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environmental indicators</a:t>
            </a:r>
            <a:r>
              <a:rPr lang="en-US" sz="1600" dirty="0">
                <a:latin typeface="Avenir Next LT Pro" panose="020B0504020202020204" pitchFamily="34" charset="77"/>
              </a:rPr>
              <a:t>) </a:t>
            </a:r>
            <a:r>
              <a:rPr lang="en-US" sz="1600" dirty="0" err="1">
                <a:latin typeface="Avenir Next LT Pro" panose="020B0504020202020204" pitchFamily="34" charset="77"/>
              </a:rPr>
              <a:t>untuk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membantu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memantau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kualitas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kesejahteraan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manusia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Contohnya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adalah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Genuine Progress Indicator </a:t>
            </a:r>
            <a:r>
              <a:rPr lang="en-US" sz="16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(GPI), </a:t>
            </a:r>
            <a:r>
              <a:rPr lang="en-US" sz="1600" dirty="0" err="1">
                <a:latin typeface="Avenir Next LT Pro" panose="020B0504020202020204" pitchFamily="34" charset="77"/>
              </a:rPr>
              <a:t>yaitu</a:t>
            </a:r>
            <a:r>
              <a:rPr lang="en-US" sz="1600" dirty="0">
                <a:latin typeface="Avenir Next LT Pro" panose="020B0504020202020204" pitchFamily="34" charset="77"/>
              </a:rPr>
              <a:t> GDP </a:t>
            </a:r>
            <a:r>
              <a:rPr lang="en-US" sz="1600" dirty="0" err="1">
                <a:latin typeface="Avenir Next LT Pro" panose="020B0504020202020204" pitchFamily="34" charset="77"/>
              </a:rPr>
              <a:t>ditambah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perkiraan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nilai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transaksi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bermanfaat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memenuhi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kebutuhan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dasar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dikurangi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perkiraan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biaya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kesehatan</a:t>
            </a:r>
            <a:r>
              <a:rPr lang="en-US" sz="1600" dirty="0">
                <a:latin typeface="Avenir Next LT Pro" panose="020B0504020202020204" pitchFamily="34" charset="77"/>
              </a:rPr>
              <a:t>, dan </a:t>
            </a:r>
            <a:r>
              <a:rPr lang="en-US" sz="1600" dirty="0" err="1">
                <a:latin typeface="Avenir Next LT Pro" panose="020B0504020202020204" pitchFamily="34" charset="77"/>
              </a:rPr>
              <a:t>sosial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berbahaya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dari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semua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transaksi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5B20D-B0E4-134C-A831-2236FA218A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130" y="501042"/>
            <a:ext cx="5300870" cy="4584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879EB-6597-9547-BFB8-CCB144F03542}"/>
              </a:ext>
            </a:extLst>
          </p:cNvPr>
          <p:cNvSpPr txBox="1"/>
          <p:nvPr/>
        </p:nvSpPr>
        <p:spPr>
          <a:xfrm>
            <a:off x="7724383" y="5186703"/>
            <a:ext cx="363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Contoh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perbandingan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GDP &amp; GPI di USA (1950-2004)</a:t>
            </a:r>
          </a:p>
        </p:txBody>
      </p:sp>
    </p:spTree>
    <p:extLst>
      <p:ext uri="{BB962C8B-B14F-4D97-AF65-F5344CB8AC3E}">
        <p14:creationId xmlns:p14="http://schemas.microsoft.com/office/powerpoint/2010/main" val="335233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Eco Labelling / Certification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0" y="64096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lei.or.id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www.scribd.com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/document/356684339/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Ekolabel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-Indonesia-Dan-Dunia;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wanaswara.com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ekolabel-pemicu-kesadaran-konsumsi-berkelanjutan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3171742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Pelabelan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sertifikasi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ramah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mendorong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perusahaan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mengembangkan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produk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layanan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bermanfaat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bagi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membantu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konsumen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memilih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produk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layanan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tersebut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lebih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mudah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CDE8EB6-C1DF-C64B-B8F7-63C22326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452" y="0"/>
            <a:ext cx="4863548" cy="64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Lembaga Ekolabel Indonesia – For Sustainability and Community Livelihood">
            <a:extLst>
              <a:ext uri="{FF2B5EF4-FFF2-40B4-BE49-F238E27FC236}">
                <a16:creationId xmlns:a16="http://schemas.microsoft.com/office/drawing/2014/main" id="{039A124A-322A-3849-A94A-6028720F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826" y="1237112"/>
            <a:ext cx="2191888" cy="219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32D90-D3FD-8540-B6E9-FE1A6912A234}"/>
              </a:ext>
            </a:extLst>
          </p:cNvPr>
          <p:cNvSpPr txBox="1"/>
          <p:nvPr/>
        </p:nvSpPr>
        <p:spPr>
          <a:xfrm>
            <a:off x="4062210" y="792653"/>
            <a:ext cx="32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77"/>
              </a:rPr>
              <a:t>Lembaga </a:t>
            </a:r>
            <a:r>
              <a:rPr lang="en-US" dirty="0" err="1">
                <a:latin typeface="Avenir Next LT Pro" panose="020B0504020202020204" pitchFamily="34" charset="77"/>
              </a:rPr>
              <a:t>Ekolabel</a:t>
            </a:r>
            <a:r>
              <a:rPr lang="en-US" dirty="0">
                <a:latin typeface="Avenir Next LT Pro" panose="020B0504020202020204" pitchFamily="34" charset="77"/>
              </a:rPr>
              <a:t> Indonesia</a:t>
            </a:r>
          </a:p>
        </p:txBody>
      </p:sp>
      <p:pic>
        <p:nvPicPr>
          <p:cNvPr id="19462" name="Picture 6" descr="Ekolabel: Pemicu Kesadaran Konsumsi Berkelanjutan – Wanaswara">
            <a:extLst>
              <a:ext uri="{FF2B5EF4-FFF2-40B4-BE49-F238E27FC236}">
                <a16:creationId xmlns:a16="http://schemas.microsoft.com/office/drawing/2014/main" id="{AAD8B3E3-C21D-F849-8E40-9B74D70C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5250" y="3504127"/>
            <a:ext cx="3397613" cy="2259496"/>
          </a:xfrm>
          <a:prstGeom prst="round2DiagRect">
            <a:avLst>
              <a:gd name="adj1" fmla="val 10802"/>
              <a:gd name="adj2" fmla="val 0"/>
            </a:avLst>
          </a:prstGeom>
          <a:ln w="8890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8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Cara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Pengentasan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Kemiskinan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0" y="641178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</a:t>
            </a:r>
          </a:p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theconversation.com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/what-can-indonesia-learn-from-past-policies-to-prevent-another-poverty-hike-during-the-pandemic-136702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8" y="1825625"/>
            <a:ext cx="6332076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Mengurangi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kasus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kekurangan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gizi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penyakit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menular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Memberikan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pendidikan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dasar</a:t>
            </a:r>
            <a:r>
              <a:rPr lang="en-US" sz="1600" dirty="0">
                <a:latin typeface="Avenir Next LT Pro" panose="020B0504020202020204" pitchFamily="34" charset="77"/>
              </a:rPr>
              <a:t> universal (</a:t>
            </a:r>
            <a:r>
              <a:rPr lang="en-US" sz="1600" dirty="0" err="1">
                <a:latin typeface="Avenir Next LT Pro" panose="020B0504020202020204" pitchFamily="34" charset="77"/>
              </a:rPr>
              <a:t>tanpa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mendahulukan</a:t>
            </a:r>
            <a:r>
              <a:rPr lang="en-US" sz="1600" dirty="0">
                <a:latin typeface="Avenir Next LT Pro" panose="020B0504020202020204" pitchFamily="34" charset="77"/>
              </a:rPr>
              <a:t> gender </a:t>
            </a:r>
            <a:r>
              <a:rPr lang="en-US" sz="1600" dirty="0" err="1">
                <a:latin typeface="Avenir Next LT Pro" panose="020B0504020202020204" pitchFamily="34" charset="77"/>
              </a:rPr>
              <a:t>tertentu</a:t>
            </a:r>
            <a:r>
              <a:rPr lang="en-US" sz="1600" dirty="0">
                <a:latin typeface="Avenir Next LT Pro" panose="020B0504020202020204" pitchFamily="34" charset="77"/>
              </a:rPr>
              <a:t>) yang </a:t>
            </a:r>
            <a:r>
              <a:rPr lang="en-US" sz="1600" dirty="0" err="1">
                <a:latin typeface="Avenir Next LT Pro" panose="020B0504020202020204" pitchFamily="34" charset="77"/>
              </a:rPr>
              <a:t>akan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membantu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meningkatkan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taraf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hidup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masyarakat</a:t>
            </a:r>
            <a:r>
              <a:rPr lang="en-US" sz="1600" dirty="0">
                <a:latin typeface="Avenir Next LT Pro" panose="020B0504020202020204" pitchFamily="34" charset="77"/>
              </a:rPr>
              <a:t> dunia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Stabilisasi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pertumbuhan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penduduk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baik</a:t>
            </a:r>
            <a:r>
              <a:rPr lang="en-US" sz="1600" dirty="0">
                <a:latin typeface="Avenir Next LT Pro" panose="020B0504020202020204" pitchFamily="34" charset="77"/>
              </a:rPr>
              <a:t> di </a:t>
            </a:r>
            <a:r>
              <a:rPr lang="en-US" sz="1600" dirty="0" err="1">
                <a:latin typeface="Avenir Next LT Pro" panose="020B0504020202020204" pitchFamily="34" charset="77"/>
              </a:rPr>
              <a:t>tempat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terlalu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tinggi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maupun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terlalu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rendah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tingkat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pertumbuhannya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Fokus</a:t>
            </a:r>
            <a:r>
              <a:rPr lang="en-US" sz="1600" dirty="0">
                <a:latin typeface="Avenir Next LT Pro" panose="020B0504020202020204" pitchFamily="34" charset="77"/>
              </a:rPr>
              <a:t> pada </a:t>
            </a:r>
            <a:r>
              <a:rPr lang="en-US" sz="1600" dirty="0" err="1">
                <a:latin typeface="Avenir Next LT Pro" panose="020B0504020202020204" pitchFamily="34" charset="77"/>
              </a:rPr>
              <a:t>pengurangan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jejak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ekologis</a:t>
            </a:r>
            <a:r>
              <a:rPr lang="en-US" sz="1600" dirty="0">
                <a:latin typeface="Avenir Next LT Pro" panose="020B0504020202020204" pitchFamily="34" charset="77"/>
              </a:rPr>
              <a:t> per </a:t>
            </a:r>
            <a:r>
              <a:rPr lang="en-US" sz="1600" dirty="0" err="1">
                <a:latin typeface="Avenir Next LT Pro" panose="020B0504020202020204" pitchFamily="34" charset="77"/>
              </a:rPr>
              <a:t>kapita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baik</a:t>
            </a:r>
            <a:r>
              <a:rPr lang="en-US" sz="1600" dirty="0">
                <a:latin typeface="Avenir Next LT Pro" panose="020B0504020202020204" pitchFamily="34" charset="77"/>
              </a:rPr>
              <a:t> di negara </a:t>
            </a:r>
            <a:r>
              <a:rPr lang="en-US" sz="1600" dirty="0" err="1">
                <a:latin typeface="Avenir Next LT Pro" panose="020B0504020202020204" pitchFamily="34" charset="77"/>
              </a:rPr>
              <a:t>maju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maupun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berkembang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Meningkatkan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investasi</a:t>
            </a:r>
            <a:r>
              <a:rPr lang="en-US" sz="1600" dirty="0">
                <a:latin typeface="Avenir Next LT Pro" panose="020B0504020202020204" pitchFamily="34" charset="77"/>
              </a:rPr>
              <a:t> pada </a:t>
            </a:r>
            <a:r>
              <a:rPr lang="en-US" sz="1600" dirty="0" err="1">
                <a:latin typeface="Avenir Next LT Pro" panose="020B0504020202020204" pitchFamily="34" charset="77"/>
              </a:rPr>
              <a:t>pengembangan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penerapan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teknologi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ramah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khususnya</a:t>
            </a:r>
            <a:r>
              <a:rPr lang="en-US" sz="1600" dirty="0">
                <a:latin typeface="Avenir Next LT Pro" panose="020B0504020202020204" pitchFamily="34" charset="77"/>
              </a:rPr>
              <a:t> di negara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lemah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sehingga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dapat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bersaing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dalam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penerapan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sistem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hemat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energi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berkelanjutan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Dsb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23556" name="Picture 4" descr="What can Indonesia learn from past policies to prevent another poverty hike  during the pandemic?">
            <a:extLst>
              <a:ext uri="{FF2B5EF4-FFF2-40B4-BE49-F238E27FC236}">
                <a16:creationId xmlns:a16="http://schemas.microsoft.com/office/drawing/2014/main" id="{73DB4E7E-7638-304C-8487-C320226E0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6303" y="10983"/>
            <a:ext cx="511569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3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Contoh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Lain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62B5F2-1B56-B349-AC19-9BFB504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8" y="1825625"/>
            <a:ext cx="4095502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>
                <a:latin typeface="Avenir Next LT Pro" panose="020B0504020202020204" pitchFamily="34" charset="77"/>
              </a:rPr>
              <a:t>Masih </a:t>
            </a:r>
            <a:r>
              <a:rPr lang="en-US" sz="1600" dirty="0" err="1">
                <a:latin typeface="Avenir Next LT Pro" panose="020B0504020202020204" pitchFamily="34" charset="77"/>
              </a:rPr>
              <a:t>banyak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contoh</a:t>
            </a:r>
            <a:r>
              <a:rPr lang="en-US" sz="1600" dirty="0">
                <a:latin typeface="Avenir Next LT Pro" panose="020B0504020202020204" pitchFamily="34" charset="77"/>
              </a:rPr>
              <a:t> lain </a:t>
            </a:r>
            <a:r>
              <a:rPr lang="en-US" sz="1600" dirty="0" err="1">
                <a:latin typeface="Avenir Next LT Pro" panose="020B0504020202020204" pitchFamily="34" charset="77"/>
              </a:rPr>
              <a:t>dari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penerapan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prinsip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ramah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untuk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membantu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mewujudkan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keberlanjutan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manusia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sebagai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masyarakat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Perhatikan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gambar</a:t>
            </a:r>
            <a:r>
              <a:rPr lang="en-US" sz="1600" dirty="0">
                <a:latin typeface="Avenir Next LT Pro" panose="020B0504020202020204" pitchFamily="34" charset="77"/>
              </a:rPr>
              <a:t> di </a:t>
            </a:r>
            <a:r>
              <a:rPr lang="en-US" sz="1600" dirty="0" err="1">
                <a:latin typeface="Avenir Next LT Pro" panose="020B0504020202020204" pitchFamily="34" charset="77"/>
              </a:rPr>
              <a:t>samping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sebagai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contoh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ilustrasinya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dalam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suatu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kawasan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600" dirty="0" err="1">
                <a:latin typeface="Avenir Next LT Pro" panose="020B0504020202020204" pitchFamily="34" charset="77"/>
              </a:rPr>
              <a:t>Perhatikan</a:t>
            </a:r>
            <a:r>
              <a:rPr lang="en-US" sz="1600" dirty="0">
                <a:latin typeface="Avenir Next LT Pro" panose="020B0504020202020204" pitchFamily="34" charset="77"/>
              </a:rPr>
              <a:t> juga </a:t>
            </a:r>
            <a:r>
              <a:rPr lang="en-US" sz="1600" dirty="0" err="1">
                <a:latin typeface="Avenir Next LT Pro" panose="020B0504020202020204" pitchFamily="34" charset="77"/>
              </a:rPr>
              <a:t>beberapa</a:t>
            </a:r>
            <a:r>
              <a:rPr lang="en-US" sz="1600" dirty="0">
                <a:latin typeface="Avenir Next LT Pro" panose="020B0504020202020204" pitchFamily="34" charset="77"/>
              </a:rPr>
              <a:t> video yang </a:t>
            </a:r>
            <a:r>
              <a:rPr lang="en-US" sz="1600" dirty="0" err="1">
                <a:latin typeface="Avenir Next LT Pro" panose="020B0504020202020204" pitchFamily="34" charset="77"/>
              </a:rPr>
              <a:t>tersedia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untuk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memahami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terkait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isu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serta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opsi-opsi</a:t>
            </a:r>
            <a:r>
              <a:rPr lang="en-US" sz="1600" dirty="0">
                <a:latin typeface="Avenir Next LT Pro" panose="020B0504020202020204" pitchFamily="34" charset="77"/>
              </a:rPr>
              <a:t> yang </a:t>
            </a:r>
            <a:r>
              <a:rPr lang="en-US" sz="1600" dirty="0" err="1">
                <a:latin typeface="Avenir Next LT Pro" panose="020B0504020202020204" pitchFamily="34" charset="77"/>
              </a:rPr>
              <a:t>kita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miliki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endParaRPr lang="en-US" sz="160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C3E02-9C98-1E41-972F-5BBBC711B3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9070" y="1061302"/>
            <a:ext cx="7265773" cy="47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0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10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4908695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Prinsip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Ekonomi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terkait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Isu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Lingkungan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4412305" y="6581001"/>
            <a:ext cx="777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kumparan.com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berita-terkini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/pengertian-dan-contoh-kegiatan-ekonomi-di-indonesia-1wMr8P6oYVM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6" name="Picture 2" descr="Pengertian dan Contoh Kegiatan Ekonomi di Indonesia">
            <a:extLst>
              <a:ext uri="{FF2B5EF4-FFF2-40B4-BE49-F238E27FC236}">
                <a16:creationId xmlns:a16="http://schemas.microsoft.com/office/drawing/2014/main" id="{54C837D0-49BA-8D4A-A6EE-82C717A97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495945"/>
            <a:ext cx="5584556" cy="5393411"/>
          </a:xfrm>
          <a:prstGeom prst="roundRect">
            <a:avLst>
              <a:gd name="adj" fmla="val 3016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8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Apa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itu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“EKONOMI”?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Ekonomi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ilmu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sosial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berhubungan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produksi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distribusi</a:t>
            </a:r>
            <a:r>
              <a:rPr lang="tr-TR" sz="1800" dirty="0">
                <a:latin typeface="Avenir Next LT Pro" panose="020B0504020202020204" pitchFamily="34" charset="77"/>
              </a:rPr>
              <a:t>, dan </a:t>
            </a:r>
            <a:r>
              <a:rPr lang="tr-TR" sz="1800" dirty="0" err="1">
                <a:latin typeface="Avenir Next LT Pro" panose="020B0504020202020204" pitchFamily="34" charset="77"/>
              </a:rPr>
              <a:t>konsumsi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barang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jasa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untuk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memenuhi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kebutuhan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b="1" dirty="0" err="1">
                <a:solidFill>
                  <a:srgbClr val="FF0000"/>
                </a:solidFill>
                <a:latin typeface="Avenir Next LT Pro" panose="020B0504020202020204" pitchFamily="34" charset="77"/>
              </a:rPr>
              <a:t>keinginan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masyarakat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Sistem ekonomi utama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Centrally</a:t>
            </a:r>
            <a:r>
              <a:rPr lang="tr-TR" sz="18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planned</a:t>
            </a:r>
            <a:r>
              <a:rPr lang="tr-TR" sz="18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economy</a:t>
            </a:r>
            <a:r>
              <a:rPr lang="tr-TR" sz="1800" dirty="0">
                <a:latin typeface="Avenir Next LT Pro" panose="020B0504020202020204" pitchFamily="34" charset="77"/>
              </a:rPr>
              <a:t>/ekonomi </a:t>
            </a:r>
            <a:r>
              <a:rPr lang="tr-TR" sz="1800" dirty="0" err="1">
                <a:latin typeface="Avenir Next LT Pro" panose="020B0504020202020204" pitchFamily="34" charset="77"/>
              </a:rPr>
              <a:t>terencana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terpusat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Free</a:t>
            </a:r>
            <a:r>
              <a:rPr lang="tr-TR" sz="18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-market </a:t>
            </a: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economy</a:t>
            </a:r>
            <a:r>
              <a:rPr lang="tr-TR" sz="1800" dirty="0">
                <a:latin typeface="Avenir Next LT Pro" panose="020B0504020202020204" pitchFamily="34" charset="77"/>
              </a:rPr>
              <a:t>/ekonomi </a:t>
            </a:r>
            <a:r>
              <a:rPr lang="tr-TR" sz="1800" dirty="0" err="1">
                <a:latin typeface="Avenir Next LT Pro" panose="020B0504020202020204" pitchFamily="34" charset="77"/>
              </a:rPr>
              <a:t>pasar</a:t>
            </a:r>
            <a:r>
              <a:rPr lang="tr-TR" sz="1800" dirty="0">
                <a:latin typeface="Avenir Next LT Pro" panose="020B0504020202020204" pitchFamily="34" charset="77"/>
              </a:rPr>
              <a:t>  </a:t>
            </a:r>
            <a:r>
              <a:rPr lang="tr-TR" sz="1800" dirty="0" err="1">
                <a:latin typeface="Avenir Next LT Pro" panose="020B0504020202020204" pitchFamily="34" charset="77"/>
              </a:rPr>
              <a:t>bebas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Mixed-</a:t>
            </a:r>
            <a:r>
              <a:rPr lang="tr-TR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economy</a:t>
            </a:r>
            <a:r>
              <a:rPr lang="tr-TR" sz="1800" dirty="0">
                <a:latin typeface="Avenir Next LT Pro" panose="020B0504020202020204" pitchFamily="34" charset="77"/>
              </a:rPr>
              <a:t>/ekonomi </a:t>
            </a:r>
            <a:r>
              <a:rPr lang="tr-TR" sz="1800" dirty="0" err="1">
                <a:latin typeface="Avenir Next LT Pro" panose="020B0504020202020204" pitchFamily="34" charset="77"/>
              </a:rPr>
              <a:t>campuran</a:t>
            </a:r>
            <a:endParaRPr lang="tr-TR" sz="1800" dirty="0">
              <a:latin typeface="Avenir Next LT Pro" panose="020B0504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21680-BD4D-DB43-8652-3BA88D02CC96}"/>
              </a:ext>
            </a:extLst>
          </p:cNvPr>
          <p:cNvSpPr txBox="1"/>
          <p:nvPr/>
        </p:nvSpPr>
        <p:spPr>
          <a:xfrm>
            <a:off x="8253046" y="5256418"/>
            <a:ext cx="308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latin typeface="Avenir Next LT Pro" panose="020B0504020202020204" pitchFamily="34" charset="77"/>
              </a:rPr>
              <a:t>Sistem ekonomi </a:t>
            </a:r>
            <a:r>
              <a:rPr lang="tr-TR" sz="1800" dirty="0" err="1">
                <a:latin typeface="Avenir Next LT Pro" panose="020B0504020202020204" pitchFamily="34" charset="77"/>
              </a:rPr>
              <a:t>apa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diterapkan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Indonesia</a:t>
            </a:r>
            <a:r>
              <a:rPr lang="tr-TR" sz="1800" dirty="0">
                <a:latin typeface="Avenir Next LT Pro" panose="020B0504020202020204" pitchFamily="34" charset="77"/>
              </a:rPr>
              <a:t>?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EB4B621-0E12-6C46-AB54-23558E48C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635326"/>
              </p:ext>
            </p:extLst>
          </p:nvPr>
        </p:nvGraphicFramePr>
        <p:xfrm>
          <a:off x="6592867" y="501042"/>
          <a:ext cx="5085566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625CEDDF-A712-2243-9AC6-26CD27FF6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8646" y="512238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7831015" y="6581001"/>
            <a:ext cx="436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Bab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7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Mengapa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berkaitan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isu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4442606"/>
            <a:ext cx="11164866" cy="14995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Kegiatan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didukung</a:t>
            </a:r>
            <a:r>
              <a:rPr lang="en-US" sz="1800" dirty="0">
                <a:latin typeface="Avenir Next LT Pro" panose="020B0504020202020204" pitchFamily="34" charset="77"/>
              </a:rPr>
              <a:t> 3 </a:t>
            </a:r>
            <a:r>
              <a:rPr lang="en-US" sz="1800" dirty="0" err="1">
                <a:latin typeface="Avenir Next LT Pro" panose="020B0504020202020204" pitchFamily="34" charset="77"/>
              </a:rPr>
              <a:t>jenis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Sumber</a:t>
            </a:r>
            <a:r>
              <a:rPr lang="en-US" sz="1800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termasuk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Modal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Alam</a:t>
            </a:r>
            <a:endParaRPr lang="en-US" sz="1800" b="1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Keberlangsungan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bergantung</a:t>
            </a:r>
            <a:r>
              <a:rPr lang="en-US" sz="1800" dirty="0"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keberlanjutan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Modal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latin typeface="Avenir Next LT Pro" panose="020B0504020202020204" pitchFamily="34" charset="77"/>
              </a:rPr>
              <a:t>harus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dimanfaatkan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sesuai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daya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dukung</a:t>
            </a:r>
            <a:r>
              <a:rPr lang="en-US" sz="1800" dirty="0" err="1">
                <a:latin typeface="Avenir Next LT Pro" panose="020B0504020202020204" pitchFamily="34" charset="77"/>
              </a:rPr>
              <a:t>nya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Modal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perlu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dilindungi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tindakan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merusak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atau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mendegradasinya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7831015" y="6581001"/>
            <a:ext cx="436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Bab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0AFE1-C276-EB47-AD39-D3E142EE51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67" y="1762227"/>
            <a:ext cx="11164866" cy="25089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7A0966-83A0-804C-A702-1384D3423965}"/>
              </a:ext>
            </a:extLst>
          </p:cNvPr>
          <p:cNvSpPr/>
          <p:nvPr/>
        </p:nvSpPr>
        <p:spPr>
          <a:xfrm>
            <a:off x="513567" y="3938954"/>
            <a:ext cx="1772433" cy="332231"/>
          </a:xfrm>
          <a:prstGeom prst="roundRect">
            <a:avLst/>
          </a:prstGeom>
          <a:noFill/>
          <a:ln w="38100">
            <a:solidFill>
              <a:srgbClr val="F051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Mengapa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berkaitan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dengan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isu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latin typeface="Avenir Next LT Pro" panose="020B0504020202020204" pitchFamily="34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116519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Pertumbuhan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>
                <a:latin typeface="Avenir Next LT Pro" panose="020B0504020202020204" pitchFamily="34" charset="77"/>
              </a:rPr>
              <a:t>(</a:t>
            </a:r>
            <a:r>
              <a:rPr lang="en-US" sz="20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economic growth</a:t>
            </a:r>
            <a:r>
              <a:rPr lang="en-US" sz="2000" dirty="0">
                <a:latin typeface="Avenir Next LT Pro" panose="020B0504020202020204" pitchFamily="34" charset="77"/>
              </a:rPr>
              <a:t>) </a:t>
            </a:r>
            <a:r>
              <a:rPr lang="en-US" sz="2000" dirty="0" err="1">
                <a:latin typeface="Avenir Next LT Pro" panose="020B0504020202020204" pitchFamily="34" charset="77"/>
              </a:rPr>
              <a:t>adalah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peningkatan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kapasitas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suatu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bangsa</a:t>
            </a:r>
            <a:r>
              <a:rPr lang="en-US" sz="2000" dirty="0">
                <a:latin typeface="Avenir Next LT Pro" panose="020B0504020202020204" pitchFamily="34" charset="77"/>
              </a:rPr>
              <a:t>, negara </a:t>
            </a:r>
            <a:r>
              <a:rPr lang="en-US" sz="2000" dirty="0" err="1">
                <a:latin typeface="Avenir Next LT Pro" panose="020B0504020202020204" pitchFamily="34" charset="77"/>
              </a:rPr>
              <a:t>bagian</a:t>
            </a:r>
            <a:r>
              <a:rPr lang="en-US" sz="2000" dirty="0">
                <a:latin typeface="Avenir Next LT Pro" panose="020B0504020202020204" pitchFamily="34" charset="77"/>
              </a:rPr>
              <a:t>, </a:t>
            </a:r>
            <a:r>
              <a:rPr lang="en-US" sz="2000" dirty="0" err="1">
                <a:latin typeface="Avenir Next LT Pro" panose="020B0504020202020204" pitchFamily="34" charset="77"/>
              </a:rPr>
              <a:t>kota</a:t>
            </a:r>
            <a:r>
              <a:rPr lang="en-US" sz="2000" dirty="0">
                <a:latin typeface="Avenir Next LT Pro" panose="020B0504020202020204" pitchFamily="34" charset="77"/>
              </a:rPr>
              <a:t>, </a:t>
            </a:r>
            <a:r>
              <a:rPr lang="en-US" sz="2000" dirty="0" err="1">
                <a:latin typeface="Avenir Next LT Pro" panose="020B0504020202020204" pitchFamily="34" charset="77"/>
              </a:rPr>
              <a:t>atau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perusahaan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untuk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menyediakan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barang</a:t>
            </a:r>
            <a:r>
              <a:rPr lang="en-US" sz="2000" dirty="0">
                <a:latin typeface="Avenir Next LT Pro" panose="020B0504020202020204" pitchFamily="34" charset="77"/>
              </a:rPr>
              <a:t> dan </a:t>
            </a:r>
            <a:r>
              <a:rPr lang="en-US" sz="2000" dirty="0" err="1">
                <a:latin typeface="Avenir Next LT Pro" panose="020B0504020202020204" pitchFamily="34" charset="77"/>
              </a:rPr>
              <a:t>jasa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kepada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masyarakat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Tipikal</a:t>
            </a:r>
            <a:r>
              <a:rPr lang="en-US" sz="2000" dirty="0">
                <a:latin typeface="Avenir Next LT Pro" panose="020B0504020202020204" pitchFamily="34" charset="77"/>
              </a:rPr>
              <a:t> negara </a:t>
            </a:r>
            <a:r>
              <a:rPr lang="en-US" sz="2000" dirty="0" err="1">
                <a:latin typeface="Avenir Next LT Pro" panose="020B0504020202020204" pitchFamily="34" charset="77"/>
              </a:rPr>
              <a:t>industri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bergantung</a:t>
            </a:r>
            <a:r>
              <a:rPr lang="en-US" sz="2000" dirty="0">
                <a:latin typeface="Avenir Next LT Pro" panose="020B0504020202020204" pitchFamily="34" charset="77"/>
              </a:rPr>
              <a:t> pada </a:t>
            </a:r>
            <a:r>
              <a:rPr lang="en-US" sz="20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high throughput economy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dengan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aliran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materi</a:t>
            </a:r>
            <a:r>
              <a:rPr lang="en-US" sz="2000" dirty="0">
                <a:latin typeface="Avenir Next LT Pro" panose="020B0504020202020204" pitchFamily="34" charset="77"/>
              </a:rPr>
              <a:t> dan SD </a:t>
            </a:r>
            <a:r>
              <a:rPr lang="en-US" sz="2000" dirty="0" err="1">
                <a:latin typeface="Avenir Next LT Pro" panose="020B0504020202020204" pitchFamily="34" charset="77"/>
              </a:rPr>
              <a:t>energi</a:t>
            </a:r>
            <a:r>
              <a:rPr lang="en-US" sz="2000" dirty="0">
                <a:latin typeface="Avenir Next LT Pro" panose="020B0504020202020204" pitchFamily="34" charset="77"/>
              </a:rPr>
              <a:t> yang </a:t>
            </a:r>
            <a:r>
              <a:rPr lang="en-US" sz="2000" dirty="0" err="1">
                <a:latin typeface="Avenir Next LT Pro" panose="020B0504020202020204" pitchFamily="34" charset="77"/>
              </a:rPr>
              <a:t>tinggi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>
                <a:latin typeface="Avenir Next LT Pro" panose="020B0504020202020204" pitchFamily="34" charset="77"/>
                <a:sym typeface="Wingdings" pitchFamily="2" charset="2"/>
              </a:rPr>
              <a:t>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menghasilkan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lebih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banyak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limbah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&amp;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polusi</a:t>
            </a:r>
            <a:endParaRPr lang="en-US" sz="2000" b="1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8115300" y="6581001"/>
            <a:ext cx="407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 Bab 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5E912-3052-8146-BC4B-887362EA9E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192" y="893639"/>
            <a:ext cx="6094808" cy="2535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8B5C3-C922-4540-AA67-5859CC7B9629}"/>
              </a:ext>
            </a:extLst>
          </p:cNvPr>
          <p:cNvSpPr txBox="1"/>
          <p:nvPr/>
        </p:nvSpPr>
        <p:spPr>
          <a:xfrm>
            <a:off x="6592866" y="3592215"/>
            <a:ext cx="5085565" cy="2432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High throughput economy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venir Next LT Pro" panose="020B0504020202020204" pitchFamily="34" charset="77"/>
              </a:rPr>
              <a:t>Mendorong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pertumbuhan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ekonomi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meningkatkan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aliran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materi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sumber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energi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venir Next LT Pro" panose="020B0504020202020204" pitchFamily="34" charset="77"/>
              </a:rPr>
              <a:t>Menghasilkan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lebih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banyak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barang</a:t>
            </a:r>
            <a:r>
              <a:rPr lang="en-US" sz="1600" dirty="0">
                <a:latin typeface="Avenir Next LT Pro" panose="020B0504020202020204" pitchFamily="34" charset="77"/>
              </a:rPr>
              <a:t> &amp; </a:t>
            </a:r>
            <a:r>
              <a:rPr lang="en-US" sz="1600" dirty="0" err="1">
                <a:latin typeface="Avenir Next LT Pro" panose="020B0504020202020204" pitchFamily="34" charset="77"/>
              </a:rPr>
              <a:t>jasa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venir Next LT Pro" panose="020B0504020202020204" pitchFamily="34" charset="77"/>
              </a:rPr>
              <a:t>Mengubah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sejumlah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besar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materi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berkualitas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tinggi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sumber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energi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menjadi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limbah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polusi</a:t>
            </a:r>
            <a:r>
              <a:rPr lang="en-US" sz="1600" dirty="0">
                <a:latin typeface="Avenir Next LT Pro" panose="020B0504020202020204" pitchFamily="34" charset="77"/>
              </a:rPr>
              <a:t>, dan </a:t>
            </a:r>
            <a:r>
              <a:rPr lang="en-US" sz="1600" dirty="0" err="1">
                <a:latin typeface="Avenir Next LT Pro" panose="020B0504020202020204" pitchFamily="34" charset="77"/>
              </a:rPr>
              <a:t>panas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berkualitas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rendah</a:t>
            </a:r>
            <a:endParaRPr lang="en-US" sz="16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922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Mengapa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berkaitan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dengan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isu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latin typeface="Avenir Next LT Pro" panose="020B0504020202020204" pitchFamily="34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116519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Pembangunan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(</a:t>
            </a:r>
            <a:r>
              <a:rPr lang="en-US" sz="18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economic development</a:t>
            </a:r>
            <a:r>
              <a:rPr lang="en-US" sz="1800" dirty="0">
                <a:latin typeface="Avenir Next LT Pro" panose="020B0504020202020204" pitchFamily="34" charset="77"/>
              </a:rPr>
              <a:t>) </a:t>
            </a:r>
            <a:r>
              <a:rPr lang="en-US" sz="1800" dirty="0" err="1">
                <a:latin typeface="Avenir Next LT Pro" panose="020B0504020202020204" pitchFamily="34" charset="77"/>
              </a:rPr>
              <a:t>adalah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penciptaan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dapat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memenuhi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kebutuhan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dasar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manusia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dirty="0" err="1">
                <a:latin typeface="Avenir Next LT Pro" panose="020B0504020202020204" pitchFamily="34" charset="77"/>
              </a:rPr>
              <a:t>makanan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tempat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tinggal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keamanan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fisik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, dan </a:t>
            </a:r>
            <a:r>
              <a:rPr lang="en-US" sz="1800" dirty="0" err="1">
                <a:latin typeface="Avenir Next LT Pro" panose="020B0504020202020204" pitchFamily="34" charset="77"/>
              </a:rPr>
              <a:t>kesehatan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baik</a:t>
            </a:r>
            <a:r>
              <a:rPr lang="en-US" sz="1800" dirty="0">
                <a:latin typeface="Avenir Next LT Pro" panose="020B0504020202020204" pitchFamily="34" charset="77"/>
              </a:rPr>
              <a:t>). 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Bentuk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pembangunan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konvensional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sebagian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besar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mengandalkan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pertumbuhan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tujuan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membangun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dengan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hasil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tinggi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396335"/>
            <a:ext cx="1186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Bab 23; </a:t>
            </a:r>
          </a:p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www.bi.go.id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/id/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publikasi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ruang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-media/news-release/Pages/sp_2527723.aspx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FA4169-B669-9F4A-B37E-DCAA671F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667933" y="-1"/>
            <a:ext cx="4524067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ED05A-64FB-704A-B2E0-936B9FE55C69}"/>
              </a:ext>
            </a:extLst>
          </p:cNvPr>
          <p:cNvSpPr txBox="1"/>
          <p:nvPr/>
        </p:nvSpPr>
        <p:spPr>
          <a:xfrm>
            <a:off x="6260123" y="5226783"/>
            <a:ext cx="13059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:</a:t>
            </a:r>
          </a:p>
          <a:p>
            <a:r>
              <a:rPr lang="en-US" sz="1400" i="1" dirty="0">
                <a:solidFill>
                  <a:srgbClr val="521B93"/>
                </a:solidFill>
              </a:rPr>
              <a:t>Concern</a:t>
            </a:r>
            <a:r>
              <a:rPr lang="en-US" sz="1400" dirty="0">
                <a:solidFill>
                  <a:srgbClr val="521B93"/>
                </a:solidFill>
              </a:rPr>
              <a:t> </a:t>
            </a:r>
            <a:r>
              <a:rPr lang="en-US" sz="1400" dirty="0" err="1">
                <a:solidFill>
                  <a:srgbClr val="521B93"/>
                </a:solidFill>
              </a:rPr>
              <a:t>pertumbuhan</a:t>
            </a:r>
            <a:r>
              <a:rPr lang="en-US" sz="1400" dirty="0">
                <a:solidFill>
                  <a:srgbClr val="521B93"/>
                </a:solidFill>
              </a:rPr>
              <a:t> </a:t>
            </a:r>
            <a:r>
              <a:rPr lang="en-US" sz="1400" dirty="0" err="1">
                <a:solidFill>
                  <a:srgbClr val="521B93"/>
                </a:solidFill>
              </a:rPr>
              <a:t>ekonomi</a:t>
            </a:r>
            <a:r>
              <a:rPr lang="en-US" sz="1400" dirty="0">
                <a:solidFill>
                  <a:srgbClr val="521B93"/>
                </a:solidFill>
              </a:rPr>
              <a:t> di Indonesia</a:t>
            </a:r>
          </a:p>
        </p:txBody>
      </p:sp>
    </p:spTree>
    <p:extLst>
      <p:ext uri="{BB962C8B-B14F-4D97-AF65-F5344CB8AC3E}">
        <p14:creationId xmlns:p14="http://schemas.microsoft.com/office/powerpoint/2010/main" val="344632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Mengapa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Ekonomi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berkaitan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dengan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isu</a:t>
            </a:r>
            <a:r>
              <a:rPr lang="en-US" sz="2800" dirty="0"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latin typeface="Avenir Next LT Pro" panose="020B0504020202020204" pitchFamily="34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116519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Pertumbuhan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konvensional</a:t>
            </a:r>
            <a:r>
              <a:rPr lang="en-US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latin typeface="Avenir Next LT Pro" panose="020B0504020202020204" pitchFamily="34" charset="77"/>
              </a:rPr>
              <a:t>saat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ini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berjalan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dinilai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UNSUSTAINABLE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karena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mengurangi</a:t>
            </a:r>
            <a:r>
              <a:rPr lang="en-US" sz="1800" dirty="0">
                <a:latin typeface="Avenir Next LT Pro" panose="020B0504020202020204" pitchFamily="34" charset="77"/>
              </a:rPr>
              <a:t>/</a:t>
            </a:r>
            <a:r>
              <a:rPr lang="en-US" sz="1800" dirty="0" err="1">
                <a:latin typeface="Avenir Next LT Pro" panose="020B0504020202020204" pitchFamily="34" charset="77"/>
              </a:rPr>
              <a:t>mendegradasi</a:t>
            </a:r>
            <a:r>
              <a:rPr lang="en-US" sz="1800" dirty="0">
                <a:latin typeface="Avenir Next LT Pro" panose="020B0504020202020204" pitchFamily="34" charset="77"/>
              </a:rPr>
              <a:t> SDA (Modal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) </a:t>
            </a:r>
            <a:r>
              <a:rPr lang="en-US" sz="1800" dirty="0">
                <a:latin typeface="Avenir Next LT Pro" panose="020B0504020202020204" pitchFamily="34" charset="77"/>
                <a:sym typeface="Wingdings" pitchFamily="2" charset="2"/>
              </a:rPr>
              <a:t> </a:t>
            </a:r>
            <a:r>
              <a:rPr lang="en-US" sz="1800" dirty="0" err="1">
                <a:latin typeface="Avenir Next LT Pro" panose="020B0504020202020204" pitchFamily="34" charset="77"/>
              </a:rPr>
              <a:t>pembangunan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ekonomi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terganggu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Salah </a:t>
            </a:r>
            <a:r>
              <a:rPr lang="en-US" sz="1800" dirty="0" err="1">
                <a:latin typeface="Avenir Next LT Pro" panose="020B0504020202020204" pitchFamily="34" charset="77"/>
              </a:rPr>
              <a:t>satu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alasannya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adalah</a:t>
            </a:r>
            <a:r>
              <a:rPr lang="en-US" sz="1800" dirty="0">
                <a:latin typeface="Avenir Next LT Pro" panose="020B0504020202020204" pitchFamily="34" charset="77"/>
              </a:rPr>
              <a:t> 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tidak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diberikannya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nilai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moneter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manfaat</a:t>
            </a:r>
            <a:r>
              <a:rPr lang="en-US" sz="1800" dirty="0">
                <a:latin typeface="Avenir Next LT Pro" panose="020B0504020202020204" pitchFamily="34" charset="77"/>
              </a:rPr>
              <a:t> Modal </a:t>
            </a:r>
            <a:r>
              <a:rPr lang="en-US" sz="1800" dirty="0" err="1">
                <a:latin typeface="Avenir Next LT Pro" panose="020B0504020202020204" pitchFamily="34" charset="77"/>
              </a:rPr>
              <a:t>Alam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efek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berbahaya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berbagai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aktivitas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manusia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terhadap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kesehatan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manusia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  <a:sym typeface="Wingdings" pitchFamily="2" charset="2"/>
              </a:rPr>
              <a:t>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eksternalitas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  <a:sym typeface="Wingdings" pitchFamily="2" charset="2"/>
              </a:rPr>
              <a:t>lingkungan</a:t>
            </a:r>
            <a:endParaRPr lang="en-US" sz="1800" b="1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416334"/>
            <a:ext cx="1186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https://wilderness-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society.org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/does-sanitary-logging-secure-the-future-of-forests/; </a:t>
            </a:r>
          </a:p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reports.theneweconomy.com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/converting-waste-gas-to-energy/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4098" name="Picture 2" descr="Does sanitary logging secure the future of forests?">
            <a:extLst>
              <a:ext uri="{FF2B5EF4-FFF2-40B4-BE49-F238E27FC236}">
                <a16:creationId xmlns:a16="http://schemas.microsoft.com/office/drawing/2014/main" id="{B7131DDB-DF02-0241-AF88-CE4083E63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3139" y="85701"/>
            <a:ext cx="4229935" cy="3270142"/>
          </a:xfrm>
          <a:prstGeom prst="roundRect">
            <a:avLst>
              <a:gd name="adj" fmla="val 292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9412E0-BAE7-044A-8785-9A5090C589B3}"/>
              </a:ext>
            </a:extLst>
          </p:cNvPr>
          <p:cNvSpPr txBox="1"/>
          <p:nvPr/>
        </p:nvSpPr>
        <p:spPr>
          <a:xfrm>
            <a:off x="6204486" y="171402"/>
            <a:ext cx="1572444" cy="309874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>
                <a:latin typeface="Avenir Next LT Pro" panose="020B0504020202020204" pitchFamily="34" charset="77"/>
              </a:rPr>
              <a:t>Tidak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dinilainya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manfaat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ekologis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hutan</a:t>
            </a:r>
            <a:r>
              <a:rPr lang="en-US" sz="1200" dirty="0">
                <a:latin typeface="Avenir Next LT Pro" panose="020B0504020202020204" pitchFamily="34" charset="77"/>
              </a:rPr>
              <a:t> dan </a:t>
            </a:r>
            <a:r>
              <a:rPr lang="en-US" sz="1200" dirty="0" err="1">
                <a:latin typeface="Avenir Next LT Pro" panose="020B0504020202020204" pitchFamily="34" charset="77"/>
              </a:rPr>
              <a:t>dampak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negatif</a:t>
            </a:r>
            <a:r>
              <a:rPr lang="en-US" sz="1200" dirty="0">
                <a:latin typeface="Avenir Next LT Pro" panose="020B0504020202020204" pitchFamily="34" charset="77"/>
              </a:rPr>
              <a:t> yang </a:t>
            </a:r>
            <a:r>
              <a:rPr lang="en-US" sz="1200" dirty="0" err="1">
                <a:latin typeface="Avenir Next LT Pro" panose="020B0504020202020204" pitchFamily="34" charset="77"/>
              </a:rPr>
              <a:t>disebabkan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kerusakan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hutan</a:t>
            </a:r>
            <a:r>
              <a:rPr lang="en-US" sz="1200" dirty="0">
                <a:latin typeface="Avenir Next LT Pro" panose="020B0504020202020204" pitchFamily="34" charset="77"/>
              </a:rPr>
              <a:t> yang </a:t>
            </a:r>
            <a:r>
              <a:rPr lang="en-US" sz="1200" dirty="0" err="1">
                <a:latin typeface="Avenir Next LT Pro" panose="020B0504020202020204" pitchFamily="34" charset="77"/>
              </a:rPr>
              <a:t>mendegradasi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layanan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ekologis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penyediaan</a:t>
            </a:r>
            <a:r>
              <a:rPr lang="en-US" sz="1200" dirty="0">
                <a:latin typeface="Avenir Next LT Pro" panose="020B0504020202020204" pitchFamily="34" charset="77"/>
              </a:rPr>
              <a:t> air, </a:t>
            </a:r>
            <a:r>
              <a:rPr lang="en-US" sz="1200" dirty="0" err="1">
                <a:latin typeface="Avenir Next LT Pro" panose="020B0504020202020204" pitchFamily="34" charset="77"/>
              </a:rPr>
              <a:t>serapan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karbon</a:t>
            </a:r>
            <a:r>
              <a:rPr lang="en-US" sz="1200" dirty="0">
                <a:latin typeface="Avenir Next LT Pro" panose="020B0504020202020204" pitchFamily="34" charset="77"/>
              </a:rPr>
              <a:t>, </a:t>
            </a:r>
            <a:r>
              <a:rPr lang="en-US" sz="1200" dirty="0" err="1">
                <a:latin typeface="Avenir Next LT Pro" panose="020B0504020202020204" pitchFamily="34" charset="77"/>
              </a:rPr>
              <a:t>biodiversitas</a:t>
            </a:r>
            <a:r>
              <a:rPr lang="en-US" sz="1200" dirty="0">
                <a:latin typeface="Avenir Next LT Pro" panose="020B0504020202020204" pitchFamily="34" charset="77"/>
              </a:rPr>
              <a:t>, </a:t>
            </a:r>
            <a:r>
              <a:rPr lang="en-US" sz="1200" dirty="0" err="1">
                <a:latin typeface="Avenir Next LT Pro" panose="020B0504020202020204" pitchFamily="34" charset="77"/>
              </a:rPr>
              <a:t>wisata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alam</a:t>
            </a:r>
            <a:r>
              <a:rPr lang="en-US" sz="1200" dirty="0">
                <a:latin typeface="Avenir Next LT Pro" panose="020B0504020202020204" pitchFamily="34" charset="77"/>
              </a:rPr>
              <a:t>, </a:t>
            </a:r>
            <a:r>
              <a:rPr lang="en-US" sz="1200" dirty="0" err="1">
                <a:latin typeface="Avenir Next LT Pro" panose="020B0504020202020204" pitchFamily="34" charset="77"/>
              </a:rPr>
              <a:t>dsb</a:t>
            </a:r>
            <a:r>
              <a:rPr lang="en-US" sz="12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315D13-85E8-6544-92ED-3BBF4F7C3FFC}"/>
              </a:ext>
            </a:extLst>
          </p:cNvPr>
          <p:cNvSpPr txBox="1">
            <a:spLocks/>
          </p:cNvSpPr>
          <p:nvPr/>
        </p:nvSpPr>
        <p:spPr>
          <a:xfrm>
            <a:off x="7981627" y="3002033"/>
            <a:ext cx="1144751" cy="268109"/>
          </a:xfrm>
          <a:prstGeom prst="roundRect">
            <a:avLst/>
          </a:prstGeom>
          <a:solidFill>
            <a:srgbClr val="F0513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Contoh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1</a:t>
            </a:r>
            <a:endParaRPr lang="en-US" sz="1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1" name="Picture 2" descr="Converting waste gas to energy | The New Economy Reports">
            <a:extLst>
              <a:ext uri="{FF2B5EF4-FFF2-40B4-BE49-F238E27FC236}">
                <a16:creationId xmlns:a16="http://schemas.microsoft.com/office/drawing/2014/main" id="{F7E70AE2-E433-EA44-971B-EF1B3500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138" y="3502158"/>
            <a:ext cx="4229935" cy="2770017"/>
          </a:xfrm>
          <a:prstGeom prst="roundRect">
            <a:avLst>
              <a:gd name="adj" fmla="val 431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D113CB-474B-6841-AB20-BABCC6A35D03}"/>
              </a:ext>
            </a:extLst>
          </p:cNvPr>
          <p:cNvSpPr txBox="1">
            <a:spLocks/>
          </p:cNvSpPr>
          <p:nvPr/>
        </p:nvSpPr>
        <p:spPr>
          <a:xfrm>
            <a:off x="10848814" y="5942091"/>
            <a:ext cx="1144751" cy="268109"/>
          </a:xfrm>
          <a:prstGeom prst="roundRect">
            <a:avLst/>
          </a:prstGeom>
          <a:solidFill>
            <a:srgbClr val="F0513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Contoh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</a:t>
            </a:r>
            <a:endParaRPr lang="en-US" sz="1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69EAA-372F-0A4C-8404-3A3A70A5ADF7}"/>
              </a:ext>
            </a:extLst>
          </p:cNvPr>
          <p:cNvSpPr txBox="1"/>
          <p:nvPr/>
        </p:nvSpPr>
        <p:spPr>
          <a:xfrm>
            <a:off x="6204486" y="4003285"/>
            <a:ext cx="1572444" cy="1767761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>
                <a:latin typeface="Avenir Next LT Pro" panose="020B0504020202020204" pitchFamily="34" charset="77"/>
              </a:rPr>
              <a:t>Tidak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dinilainya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risiko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polusi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udara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akibat</a:t>
            </a:r>
            <a:r>
              <a:rPr lang="en-US" sz="1200" dirty="0"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latin typeface="Avenir Next LT Pro" panose="020B0504020202020204" pitchFamily="34" charset="77"/>
              </a:rPr>
              <a:t>limbah</a:t>
            </a:r>
            <a:r>
              <a:rPr lang="en-US" sz="1200" dirty="0">
                <a:latin typeface="Avenir Next LT Pro" panose="020B0504020202020204" pitchFamily="34" charset="77"/>
              </a:rPr>
              <a:t> gas industry pada Kesehatan </a:t>
            </a:r>
            <a:r>
              <a:rPr lang="en-US" sz="1200" dirty="0" err="1">
                <a:latin typeface="Avenir Next LT Pro" panose="020B0504020202020204" pitchFamily="34" charset="77"/>
              </a:rPr>
              <a:t>manusia</a:t>
            </a:r>
            <a:r>
              <a:rPr lang="en-US" sz="1200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198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371F0-AEF1-6A4C-8285-5C6C3DA48D12}"/>
              </a:ext>
            </a:extLst>
          </p:cNvPr>
          <p:cNvSpPr txBox="1"/>
          <p:nvPr/>
        </p:nvSpPr>
        <p:spPr>
          <a:xfrm>
            <a:off x="1678983" y="3429000"/>
            <a:ext cx="8834034" cy="154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tr-TR" sz="2000" dirty="0" err="1">
                <a:latin typeface="Avenir Next LT Pro" panose="020B0504020202020204" pitchFamily="34" charset="77"/>
              </a:rPr>
              <a:t>Kita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tahu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fokus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pada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pertumbuhan</a:t>
            </a:r>
            <a:r>
              <a:rPr lang="tr-TR" sz="2000" dirty="0">
                <a:latin typeface="Avenir Next LT Pro" panose="020B0504020202020204" pitchFamily="34" charset="77"/>
              </a:rPr>
              <a:t> ekonomi dan </a:t>
            </a:r>
            <a:r>
              <a:rPr lang="tr-TR" sz="2000" dirty="0" err="1">
                <a:latin typeface="Avenir Next LT Pro" panose="020B0504020202020204" pitchFamily="34" charset="77"/>
              </a:rPr>
              <a:t>penerapan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eksternalitas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lingkungan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dalam</a:t>
            </a:r>
            <a:r>
              <a:rPr lang="tr-TR" sz="2000" dirty="0">
                <a:latin typeface="Avenir Next LT Pro" panose="020B0504020202020204" pitchFamily="34" charset="77"/>
              </a:rPr>
              <a:t> ekonomi </a:t>
            </a:r>
            <a:r>
              <a:rPr lang="tr-TR" sz="2000" dirty="0" err="1">
                <a:latin typeface="Avenir Next LT Pro" panose="020B0504020202020204" pitchFamily="34" charset="77"/>
              </a:rPr>
              <a:t>bersifat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i="1" dirty="0" err="1">
                <a:solidFill>
                  <a:srgbClr val="FF0000"/>
                </a:solidFill>
                <a:latin typeface="Avenir Next LT Pro" panose="020B0504020202020204" pitchFamily="34" charset="77"/>
              </a:rPr>
              <a:t>unsustainable</a:t>
            </a:r>
            <a:r>
              <a:rPr lang="tr-TR" sz="2000" dirty="0">
                <a:latin typeface="Avenir Next LT Pro" panose="020B0504020202020204" pitchFamily="34" charset="7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tr-TR" sz="2000" dirty="0">
              <a:latin typeface="Avenir Next LT Pro" panose="020B0504020202020204" pitchFamily="34" charset="77"/>
            </a:endParaRPr>
          </a:p>
          <a:p>
            <a:pPr algn="ctr">
              <a:lnSpc>
                <a:spcPct val="120000"/>
              </a:lnSpc>
            </a:pPr>
            <a:r>
              <a:rPr lang="tr-TR" sz="2000" dirty="0">
                <a:latin typeface="Avenir Next LT Pro" panose="020B0504020202020204" pitchFamily="34" charset="77"/>
              </a:rPr>
              <a:t>Tapi </a:t>
            </a:r>
            <a:r>
              <a:rPr lang="tr-TR" sz="2000" dirty="0" err="1">
                <a:latin typeface="Avenir Next LT Pro" panose="020B0504020202020204" pitchFamily="34" charset="77"/>
              </a:rPr>
              <a:t>kenapa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tetap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kita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jalankan</a:t>
            </a:r>
            <a:r>
              <a:rPr lang="tr-TR" sz="2000" dirty="0">
                <a:latin typeface="Avenir Next LT Pro" panose="020B0504020202020204" pitchFamily="34" charset="77"/>
              </a:rPr>
              <a:t>?</a:t>
            </a:r>
            <a:endParaRPr lang="en-US" sz="2000" dirty="0"/>
          </a:p>
        </p:txBody>
      </p:sp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31EC7CB5-C2B4-ED41-A566-27685A67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000" y="8138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3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5050</TotalTime>
  <Words>1904</Words>
  <Application>Microsoft Macintosh PowerPoint</Application>
  <PresentationFormat>Widescreen</PresentationFormat>
  <Paragraphs>185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Calibri Light</vt:lpstr>
      <vt:lpstr>Wingdings</vt:lpstr>
      <vt:lpstr>Office Theme</vt:lpstr>
      <vt:lpstr>1_Office Theme</vt:lpstr>
      <vt:lpstr>Topik 12 Keberlanjutan Manusia sebagai Masyarakat I - Ekonomi &amp; Lingkungan</vt:lpstr>
      <vt:lpstr>Capaian Pembelajaran Topik 12</vt:lpstr>
      <vt:lpstr>PowerPoint Presentation</vt:lpstr>
      <vt:lpstr>Apa itu “EKONOMI”?</vt:lpstr>
      <vt:lpstr>Mengapa Ekonomi berkaitan dengan isu lingkungan?</vt:lpstr>
      <vt:lpstr>Mengapa Ekonomi berkaitan dengan isu lingkungan?</vt:lpstr>
      <vt:lpstr>Mengapa Ekonomi berkaitan dengan isu lingkungan?</vt:lpstr>
      <vt:lpstr>Mengapa Ekonomi berkaitan dengan isu lingkungan?</vt:lpstr>
      <vt:lpstr>PowerPoint Presentation</vt:lpstr>
      <vt:lpstr>Mengapa?</vt:lpstr>
      <vt:lpstr>PowerPoint Presentation</vt:lpstr>
      <vt:lpstr>Kemiskinan</vt:lpstr>
      <vt:lpstr>Kemiskinan &amp; Isu Lingkungan</vt:lpstr>
      <vt:lpstr>Dampak Lingkungan dari Pengentasan Kemiskinan</vt:lpstr>
      <vt:lpstr>PowerPoint Presentation</vt:lpstr>
      <vt:lpstr>Ekonomi Ekologi atau Ekonomi Lingkungan</vt:lpstr>
      <vt:lpstr>Low Throughput Economy</vt:lpstr>
      <vt:lpstr>Beberapa Pendekatan yang Dapat Dilakukan</vt:lpstr>
      <vt:lpstr>Valuasi Lingkungan</vt:lpstr>
      <vt:lpstr>Valuasi Lingkungan</vt:lpstr>
      <vt:lpstr>Valuasi Lingkungan</vt:lpstr>
      <vt:lpstr>Subsidi Ramah Lingkungan</vt:lpstr>
      <vt:lpstr>Indikator Lingkungan</vt:lpstr>
      <vt:lpstr>Eco Labelling / Certification</vt:lpstr>
      <vt:lpstr>Cara Pengentasan Kemiskinan</vt:lpstr>
      <vt:lpstr>Contoh Lain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Arni Rahmawati Fahmi Sholihah</dc:creator>
  <cp:lastModifiedBy>Arni Rahmawati Fahmi Sholihah</cp:lastModifiedBy>
  <cp:revision>165</cp:revision>
  <dcterms:created xsi:type="dcterms:W3CDTF">2021-08-12T00:12:06Z</dcterms:created>
  <dcterms:modified xsi:type="dcterms:W3CDTF">2024-02-12T04:31:52Z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2024-02-12T04:31:46Z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f13a2b57-b11a-404d-b3bc-a7b76dc9f549</vt:lpwstr>
  </property>
  <property fmtid="{D5CDD505-2E9C-101B-9397-08002B2CF9AE}" pid="8" name="MSIP_Label_38b525e5-f3da-4501-8f1e-526b6769fc56_ContentBits">
    <vt:lpwstr>0</vt:lpwstr>
  </property>
</Properties>
</file>